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8" r:id="rId4"/>
    <p:sldId id="269" r:id="rId5"/>
    <p:sldId id="270" r:id="rId6"/>
    <p:sldId id="286" r:id="rId7"/>
    <p:sldId id="287" r:id="rId8"/>
    <p:sldId id="288" r:id="rId9"/>
    <p:sldId id="272" r:id="rId10"/>
    <p:sldId id="273" r:id="rId11"/>
    <p:sldId id="274" r:id="rId12"/>
    <p:sldId id="275" r:id="rId13"/>
    <p:sldId id="276" r:id="rId14"/>
    <p:sldId id="277" r:id="rId15"/>
    <p:sldId id="289" r:id="rId16"/>
    <p:sldId id="284" r:id="rId17"/>
    <p:sldId id="290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E4ED-34DF-4D17-8BA6-F958C98748F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DD0B2-0D9A-49FB-9064-51C18487F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296F67-EA0B-40B0-81F1-E9909D4D03A1}" type="slidenum">
              <a:rPr lang="en-US" altLang="en-US">
                <a:ea typeface="ＭＳ Ｐゴシック" panose="020B0600070205080204" pitchFamily="34" charset="-128"/>
              </a:rPr>
              <a:pPr/>
              <a:t>4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6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8D8CF2-4145-4C78-84F4-9F11F5460310}" type="slidenum">
              <a:rPr lang="en-US" altLang="en-US">
                <a:ea typeface="ＭＳ Ｐゴシック" panose="020B0600070205080204" pitchFamily="34" charset="-128"/>
              </a:rPr>
              <a:pPr/>
              <a:t>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49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5FE385-5F52-491D-800E-B2B188C5014C}" type="slidenum">
              <a:rPr lang="en-US" altLang="en-US">
                <a:ea typeface="ＭＳ Ｐゴシック" panose="020B0600070205080204" pitchFamily="34" charset="-128"/>
              </a:rPr>
              <a:pPr/>
              <a:t>9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80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759A3-30D1-4CE8-8FA3-B8A5E29C5448}" type="slidenum">
              <a:rPr lang="en-US" altLang="en-US">
                <a:ea typeface="ＭＳ Ｐゴシック" panose="020B0600070205080204" pitchFamily="34" charset="-128"/>
              </a:rPr>
              <a:pPr/>
              <a:t>10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88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BFCFBE-2A5D-4735-9B66-B9BAA2E85863}" type="slidenum">
              <a:rPr lang="en-US" altLang="en-US">
                <a:ea typeface="ＭＳ Ｐゴシック" panose="020B0600070205080204" pitchFamily="34" charset="-128"/>
              </a:rPr>
              <a:pPr/>
              <a:t>11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19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9540D0-55BE-4800-A675-52C0CDA4CA34}" type="slidenum">
              <a:rPr lang="en-US" altLang="en-US">
                <a:ea typeface="ＭＳ Ｐゴシック" panose="020B0600070205080204" pitchFamily="34" charset="-128"/>
              </a:rPr>
              <a:pPr/>
              <a:t>12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70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90A19E-4F68-49C3-806B-6DDD4ADE53AC}" type="slidenum">
              <a:rPr lang="en-US" altLang="en-US">
                <a:ea typeface="ＭＳ Ｐゴシック" panose="020B0600070205080204" pitchFamily="34" charset="-128"/>
              </a:rPr>
              <a:pPr/>
              <a:t>13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08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494291-962C-4CD9-AB31-263D02095407}" type="slidenum">
              <a:rPr lang="en-US" altLang="en-US">
                <a:ea typeface="ＭＳ Ｐゴシック" panose="020B0600070205080204" pitchFamily="34" charset="-128"/>
              </a:rPr>
              <a:pPr/>
              <a:t>14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43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0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9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EFFA-5DCB-49D1-A319-2A4458D1368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2F50-0071-4C29-9F17-E42AACDB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2290" y="3189248"/>
            <a:ext cx="7772400" cy="323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Les </a:t>
            </a:r>
            <a:r>
              <a:rPr lang="en-US" altLang="en-US" b="1" dirty="0" err="1" smtClean="0"/>
              <a:t>Defis</a:t>
            </a:r>
            <a:r>
              <a:rPr lang="en-US" altLang="en-US" b="1" dirty="0" smtClean="0"/>
              <a:t> de La </a:t>
            </a:r>
            <a:r>
              <a:rPr lang="en-US" altLang="en-US" b="1" dirty="0" err="1" smtClean="0"/>
              <a:t>Scolarite</a:t>
            </a:r>
            <a:r>
              <a:rPr lang="en-US" altLang="en-US" b="1" dirty="0" smtClean="0"/>
              <a:t> et Handicap chez </a:t>
            </a:r>
            <a:r>
              <a:rPr lang="en-US" altLang="en-US" b="1" dirty="0" err="1" smtClean="0"/>
              <a:t>l’’enfant</a:t>
            </a:r>
            <a:r>
              <a:rPr lang="en-US" altLang="en-US" b="1" dirty="0" smtClean="0"/>
              <a:t> et COVID 19 </a:t>
            </a:r>
            <a:br>
              <a:rPr lang="en-US" altLang="en-US" b="1" dirty="0" smtClean="0"/>
            </a:br>
            <a:endParaRPr lang="en-US" alt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1077"/>
            <a:ext cx="6400800" cy="5780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i="1" dirty="0" smtClean="0"/>
              <a:t>Prof Joseph HADDAD</a:t>
            </a:r>
            <a:r>
              <a:rPr lang="en-US" altLang="en-US" sz="3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61" y="5354638"/>
            <a:ext cx="160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83181"/>
            <a:ext cx="18288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SG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90" y="5354638"/>
            <a:ext cx="16002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90" y="5149360"/>
            <a:ext cx="1249920" cy="17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spect="1" noChangeArrowheads="1" noTextEdit="1"/>
          </p:cNvSpPr>
          <p:nvPr/>
        </p:nvSpPr>
        <p:spPr bwMode="auto">
          <a:xfrm>
            <a:off x="0" y="990600"/>
            <a:ext cx="900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527300" y="2019300"/>
            <a:ext cx="4000500" cy="4000500"/>
          </a:xfrm>
          <a:prstGeom prst="flowChartSummingJunction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213100" y="2705100"/>
            <a:ext cx="2628900" cy="2628900"/>
          </a:xfrm>
          <a:prstGeom prst="flowChartSummingJunction">
            <a:avLst/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784600" y="3276600"/>
            <a:ext cx="1485900" cy="1485900"/>
          </a:xfrm>
          <a:prstGeom prst="flowChartSummingJunction">
            <a:avLst/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24583" name="AutoShape 7"/>
          <p:cNvCxnSpPr>
            <a:cxnSpLocks noChangeShapeType="1"/>
            <a:stCxn id="24580" idx="0"/>
            <a:endCxn id="24580" idx="4"/>
          </p:cNvCxnSpPr>
          <p:nvPr/>
        </p:nvCxnSpPr>
        <p:spPr bwMode="auto">
          <a:xfrm>
            <a:off x="4527550" y="2009775"/>
            <a:ext cx="0" cy="40195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8"/>
          <p:cNvCxnSpPr>
            <a:cxnSpLocks noChangeShapeType="1"/>
            <a:stCxn id="24580" idx="2"/>
            <a:endCxn id="24580" idx="6"/>
          </p:cNvCxnSpPr>
          <p:nvPr/>
        </p:nvCxnSpPr>
        <p:spPr bwMode="auto">
          <a:xfrm>
            <a:off x="2517775" y="4019550"/>
            <a:ext cx="40195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AutoShape 9"/>
          <p:cNvSpPr>
            <a:spLocks/>
          </p:cNvSpPr>
          <p:nvPr/>
        </p:nvSpPr>
        <p:spPr bwMode="auto">
          <a:xfrm>
            <a:off x="7162800" y="2628900"/>
            <a:ext cx="1676400" cy="647700"/>
          </a:xfrm>
          <a:prstGeom prst="borderCallout1">
            <a:avLst>
              <a:gd name="adj1" fmla="val 17648"/>
              <a:gd name="adj2" fmla="val -4546"/>
              <a:gd name="adj3" fmla="val -3921"/>
              <a:gd name="adj4" fmla="val -7348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globale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86" name="AutoShape 10"/>
          <p:cNvSpPr>
            <a:spLocks/>
          </p:cNvSpPr>
          <p:nvPr/>
        </p:nvSpPr>
        <p:spPr bwMode="auto">
          <a:xfrm>
            <a:off x="6019800" y="1600200"/>
            <a:ext cx="2844800" cy="533400"/>
          </a:xfrm>
          <a:prstGeom prst="borderCallout2">
            <a:avLst>
              <a:gd name="adj1" fmla="val 21431"/>
              <a:gd name="adj2" fmla="val -2681"/>
              <a:gd name="adj3" fmla="val 21431"/>
              <a:gd name="adj4" fmla="val -27009"/>
              <a:gd name="adj5" fmla="val 78569"/>
              <a:gd name="adj6" fmla="val -5178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Autonomie de la vie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87" name="AutoShape 11"/>
          <p:cNvSpPr>
            <a:spLocks/>
          </p:cNvSpPr>
          <p:nvPr/>
        </p:nvSpPr>
        <p:spPr bwMode="auto">
          <a:xfrm>
            <a:off x="7239000" y="3962400"/>
            <a:ext cx="1409700" cy="533400"/>
          </a:xfrm>
          <a:prstGeom prst="borderCallout1">
            <a:avLst>
              <a:gd name="adj1" fmla="val 21431"/>
              <a:gd name="adj2" fmla="val -5407"/>
              <a:gd name="adj3" fmla="val 4764"/>
              <a:gd name="adj4" fmla="val -5225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fine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88" name="AutoShape 12"/>
          <p:cNvSpPr>
            <a:spLocks/>
          </p:cNvSpPr>
          <p:nvPr/>
        </p:nvSpPr>
        <p:spPr bwMode="auto">
          <a:xfrm>
            <a:off x="0" y="5588000"/>
            <a:ext cx="2209800" cy="660400"/>
          </a:xfrm>
          <a:prstGeom prst="borderCallout2">
            <a:avLst>
              <a:gd name="adj1" fmla="val 17306"/>
              <a:gd name="adj2" fmla="val 103449"/>
              <a:gd name="adj3" fmla="val 17306"/>
              <a:gd name="adj4" fmla="val 115375"/>
              <a:gd name="adj5" fmla="val 69231"/>
              <a:gd name="adj6" fmla="val 20344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cognitif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89" name="AutoShape 13"/>
          <p:cNvSpPr>
            <a:spLocks/>
          </p:cNvSpPr>
          <p:nvPr/>
        </p:nvSpPr>
        <p:spPr bwMode="auto">
          <a:xfrm>
            <a:off x="0" y="4648200"/>
            <a:ext cx="2286000" cy="609600"/>
          </a:xfrm>
          <a:prstGeom prst="borderCallout1">
            <a:avLst>
              <a:gd name="adj1" fmla="val 18750"/>
              <a:gd name="adj2" fmla="val 103333"/>
              <a:gd name="adj3" fmla="val 127083"/>
              <a:gd name="adj4" fmla="val 13500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Ouverture relationnelle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90" name="AutoShape 14"/>
          <p:cNvSpPr>
            <a:spLocks/>
          </p:cNvSpPr>
          <p:nvPr/>
        </p:nvSpPr>
        <p:spPr bwMode="auto">
          <a:xfrm>
            <a:off x="0" y="3276600"/>
            <a:ext cx="1752600" cy="457200"/>
          </a:xfrm>
          <a:prstGeom prst="borderCallout1">
            <a:avLst>
              <a:gd name="adj1" fmla="val 25000"/>
              <a:gd name="adj2" fmla="val 104347"/>
              <a:gd name="adj3" fmla="val 163889"/>
              <a:gd name="adj4" fmla="val 14420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Comportement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91" name="AutoShape 15"/>
          <p:cNvSpPr>
            <a:spLocks/>
          </p:cNvSpPr>
          <p:nvPr/>
        </p:nvSpPr>
        <p:spPr bwMode="auto">
          <a:xfrm>
            <a:off x="0" y="1905000"/>
            <a:ext cx="2551113" cy="533400"/>
          </a:xfrm>
          <a:prstGeom prst="borderCallout2">
            <a:avLst>
              <a:gd name="adj1" fmla="val 21431"/>
              <a:gd name="adj2" fmla="val 102986"/>
              <a:gd name="adj3" fmla="val 21431"/>
              <a:gd name="adj4" fmla="val 110144"/>
              <a:gd name="adj5" fmla="val 128569"/>
              <a:gd name="adj6" fmla="val 12240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et spirituel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584700" y="3505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45%</a:t>
            </a:r>
          </a:p>
        </p:txBody>
      </p:sp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4737100" y="3048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25%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5041900" y="2476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30%</a:t>
            </a:r>
          </a:p>
        </p:txBody>
      </p:sp>
      <p:sp>
        <p:nvSpPr>
          <p:cNvPr id="24595" name="WordArt 19"/>
          <p:cNvSpPr>
            <a:spLocks noChangeArrowheads="1" noChangeShapeType="1" noTextEdit="1"/>
          </p:cNvSpPr>
          <p:nvPr/>
        </p:nvSpPr>
        <p:spPr bwMode="auto">
          <a:xfrm>
            <a:off x="4927600" y="3733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47%</a:t>
            </a:r>
          </a:p>
        </p:txBody>
      </p:sp>
      <p:sp>
        <p:nvSpPr>
          <p:cNvPr id="24596" name="WordArt 20"/>
          <p:cNvSpPr>
            <a:spLocks noChangeArrowheads="1" noChangeShapeType="1" noTextEdit="1"/>
          </p:cNvSpPr>
          <p:nvPr/>
        </p:nvSpPr>
        <p:spPr bwMode="auto">
          <a:xfrm>
            <a:off x="5384800" y="3505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21%</a:t>
            </a:r>
          </a:p>
        </p:txBody>
      </p:sp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5956300" y="3276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32%</a:t>
            </a: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4927600" y="4191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49%</a:t>
            </a:r>
          </a:p>
        </p:txBody>
      </p:sp>
      <p:sp>
        <p:nvSpPr>
          <p:cNvPr id="24599" name="WordArt 23"/>
          <p:cNvSpPr>
            <a:spLocks noChangeArrowheads="1" noChangeShapeType="1" noTextEdit="1"/>
          </p:cNvSpPr>
          <p:nvPr/>
        </p:nvSpPr>
        <p:spPr bwMode="auto">
          <a:xfrm>
            <a:off x="5384800" y="4343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28%</a:t>
            </a:r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5956300" y="4533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23%</a:t>
            </a:r>
          </a:p>
        </p:txBody>
      </p:sp>
      <p:sp>
        <p:nvSpPr>
          <p:cNvPr id="24601" name="WordArt 25"/>
          <p:cNvSpPr>
            <a:spLocks noChangeArrowheads="1" noChangeShapeType="1" noTextEdit="1"/>
          </p:cNvSpPr>
          <p:nvPr/>
        </p:nvSpPr>
        <p:spPr bwMode="auto">
          <a:xfrm>
            <a:off x="4584700" y="4343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35%</a:t>
            </a:r>
          </a:p>
        </p:txBody>
      </p:sp>
      <p:sp>
        <p:nvSpPr>
          <p:cNvPr id="24602" name="WordArt 26"/>
          <p:cNvSpPr>
            <a:spLocks noChangeArrowheads="1" noChangeShapeType="1" noTextEdit="1"/>
          </p:cNvSpPr>
          <p:nvPr/>
        </p:nvSpPr>
        <p:spPr bwMode="auto">
          <a:xfrm>
            <a:off x="4813300" y="4876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15%</a:t>
            </a:r>
          </a:p>
        </p:txBody>
      </p:sp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5041900" y="5448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50%</a:t>
            </a:r>
          </a:p>
        </p:txBody>
      </p:sp>
      <p:sp>
        <p:nvSpPr>
          <p:cNvPr id="24604" name="WordArt 28"/>
          <p:cNvSpPr>
            <a:spLocks noChangeArrowheads="1" noChangeShapeType="1" noTextEdit="1"/>
          </p:cNvSpPr>
          <p:nvPr/>
        </p:nvSpPr>
        <p:spPr bwMode="auto">
          <a:xfrm>
            <a:off x="3784600" y="5448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49%</a:t>
            </a:r>
          </a:p>
        </p:txBody>
      </p:sp>
      <p:sp>
        <p:nvSpPr>
          <p:cNvPr id="24605" name="WordArt 29"/>
          <p:cNvSpPr>
            <a:spLocks noChangeArrowheads="1" noChangeShapeType="1" noTextEdit="1"/>
          </p:cNvSpPr>
          <p:nvPr/>
        </p:nvSpPr>
        <p:spPr bwMode="auto">
          <a:xfrm>
            <a:off x="4013200" y="4876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12%</a:t>
            </a:r>
          </a:p>
        </p:txBody>
      </p:sp>
      <p:sp>
        <p:nvSpPr>
          <p:cNvPr id="24606" name="WordArt 30"/>
          <p:cNvSpPr>
            <a:spLocks noChangeArrowheads="1" noChangeShapeType="1" noTextEdit="1"/>
          </p:cNvSpPr>
          <p:nvPr/>
        </p:nvSpPr>
        <p:spPr bwMode="auto">
          <a:xfrm>
            <a:off x="4241800" y="4419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35%</a:t>
            </a:r>
          </a:p>
        </p:txBody>
      </p:sp>
      <p:sp>
        <p:nvSpPr>
          <p:cNvPr id="24607" name="WordArt 31"/>
          <p:cNvSpPr>
            <a:spLocks noChangeArrowheads="1" noChangeShapeType="1" noTextEdit="1"/>
          </p:cNvSpPr>
          <p:nvPr/>
        </p:nvSpPr>
        <p:spPr bwMode="auto">
          <a:xfrm>
            <a:off x="2870200" y="4533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50%</a:t>
            </a:r>
          </a:p>
        </p:txBody>
      </p:sp>
      <p:sp>
        <p:nvSpPr>
          <p:cNvPr id="24608" name="WordArt 32"/>
          <p:cNvSpPr>
            <a:spLocks noChangeArrowheads="1" noChangeShapeType="1" noTextEdit="1"/>
          </p:cNvSpPr>
          <p:nvPr/>
        </p:nvSpPr>
        <p:spPr bwMode="auto">
          <a:xfrm>
            <a:off x="3441700" y="4419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35%</a:t>
            </a:r>
          </a:p>
        </p:txBody>
      </p:sp>
      <p:sp>
        <p:nvSpPr>
          <p:cNvPr id="24609" name="WordArt 33"/>
          <p:cNvSpPr>
            <a:spLocks noChangeArrowheads="1" noChangeShapeType="1" noTextEdit="1"/>
          </p:cNvSpPr>
          <p:nvPr/>
        </p:nvSpPr>
        <p:spPr bwMode="auto">
          <a:xfrm>
            <a:off x="3898900" y="4191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15%</a:t>
            </a:r>
          </a:p>
        </p:txBody>
      </p:sp>
      <p:sp>
        <p:nvSpPr>
          <p:cNvPr id="24610" name="WordArt 34"/>
          <p:cNvSpPr>
            <a:spLocks noChangeArrowheads="1" noChangeShapeType="1" noTextEdit="1"/>
          </p:cNvSpPr>
          <p:nvPr/>
        </p:nvSpPr>
        <p:spPr bwMode="auto">
          <a:xfrm>
            <a:off x="3898900" y="3733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16%</a:t>
            </a:r>
          </a:p>
        </p:txBody>
      </p:sp>
      <p:sp>
        <p:nvSpPr>
          <p:cNvPr id="24611" name="WordArt 35"/>
          <p:cNvSpPr>
            <a:spLocks noChangeArrowheads="1" noChangeShapeType="1" noTextEdit="1"/>
          </p:cNvSpPr>
          <p:nvPr/>
        </p:nvSpPr>
        <p:spPr bwMode="auto">
          <a:xfrm>
            <a:off x="3441700" y="3619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36%</a:t>
            </a:r>
          </a:p>
        </p:txBody>
      </p:sp>
      <p:sp>
        <p:nvSpPr>
          <p:cNvPr id="24612" name="WordArt 36"/>
          <p:cNvSpPr>
            <a:spLocks noChangeArrowheads="1" noChangeShapeType="1" noTextEdit="1"/>
          </p:cNvSpPr>
          <p:nvPr/>
        </p:nvSpPr>
        <p:spPr bwMode="auto">
          <a:xfrm>
            <a:off x="2870200" y="3276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48%</a:t>
            </a:r>
          </a:p>
        </p:txBody>
      </p:sp>
      <p:sp>
        <p:nvSpPr>
          <p:cNvPr id="24613" name="WordArt 37"/>
          <p:cNvSpPr>
            <a:spLocks noChangeArrowheads="1" noChangeShapeType="1" noTextEdit="1"/>
          </p:cNvSpPr>
          <p:nvPr/>
        </p:nvSpPr>
        <p:spPr bwMode="auto">
          <a:xfrm>
            <a:off x="4241800" y="3429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36%</a:t>
            </a:r>
          </a:p>
        </p:txBody>
      </p:sp>
      <p:sp>
        <p:nvSpPr>
          <p:cNvPr id="24614" name="WordArt 38"/>
          <p:cNvSpPr>
            <a:spLocks noChangeArrowheads="1" noChangeShapeType="1" noTextEdit="1"/>
          </p:cNvSpPr>
          <p:nvPr/>
        </p:nvSpPr>
        <p:spPr bwMode="auto">
          <a:xfrm>
            <a:off x="4013200" y="3048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41%</a:t>
            </a:r>
          </a:p>
        </p:txBody>
      </p:sp>
      <p:sp>
        <p:nvSpPr>
          <p:cNvPr id="24615" name="WordArt 39"/>
          <p:cNvSpPr>
            <a:spLocks noChangeArrowheads="1" noChangeShapeType="1" noTextEdit="1"/>
          </p:cNvSpPr>
          <p:nvPr/>
        </p:nvSpPr>
        <p:spPr bwMode="auto">
          <a:xfrm>
            <a:off x="3898900" y="2476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23%</a:t>
            </a:r>
          </a:p>
        </p:txBody>
      </p:sp>
      <p:cxnSp>
        <p:nvCxnSpPr>
          <p:cNvPr id="24616" name="AutoShape 40"/>
          <p:cNvCxnSpPr>
            <a:cxnSpLocks noChangeShapeType="1"/>
            <a:stCxn id="24582" idx="0"/>
            <a:endCxn id="24582" idx="7"/>
          </p:cNvCxnSpPr>
          <p:nvPr/>
        </p:nvCxnSpPr>
        <p:spPr bwMode="auto">
          <a:xfrm>
            <a:off x="4527550" y="3267075"/>
            <a:ext cx="525463" cy="217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7" name="AutoShape 41"/>
          <p:cNvCxnSpPr>
            <a:cxnSpLocks noChangeShapeType="1"/>
            <a:stCxn id="24582" idx="7"/>
            <a:endCxn id="24582" idx="6"/>
          </p:cNvCxnSpPr>
          <p:nvPr/>
        </p:nvCxnSpPr>
        <p:spPr bwMode="auto">
          <a:xfrm>
            <a:off x="5053013" y="3484563"/>
            <a:ext cx="227012" cy="5349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8" name="AutoShape 42"/>
          <p:cNvCxnSpPr>
            <a:cxnSpLocks noChangeShapeType="1"/>
            <a:stCxn id="24582" idx="6"/>
            <a:endCxn id="24580" idx="5"/>
          </p:cNvCxnSpPr>
          <p:nvPr/>
        </p:nvCxnSpPr>
        <p:spPr bwMode="auto">
          <a:xfrm>
            <a:off x="5280025" y="4019550"/>
            <a:ext cx="661988" cy="14239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AutoShape 43"/>
          <p:cNvCxnSpPr>
            <a:cxnSpLocks noChangeShapeType="1"/>
            <a:stCxn id="24580" idx="5"/>
            <a:endCxn id="24580" idx="4"/>
          </p:cNvCxnSpPr>
          <p:nvPr/>
        </p:nvCxnSpPr>
        <p:spPr bwMode="auto">
          <a:xfrm flipH="1">
            <a:off x="4527550" y="5443538"/>
            <a:ext cx="1414463" cy="585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0" name="AutoShape 44"/>
          <p:cNvCxnSpPr>
            <a:cxnSpLocks noChangeShapeType="1"/>
            <a:stCxn id="24580" idx="4"/>
            <a:endCxn id="24580" idx="3"/>
          </p:cNvCxnSpPr>
          <p:nvPr/>
        </p:nvCxnSpPr>
        <p:spPr bwMode="auto">
          <a:xfrm flipH="1" flipV="1">
            <a:off x="3113088" y="5443538"/>
            <a:ext cx="1414462" cy="585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1" name="AutoShape 45"/>
          <p:cNvCxnSpPr>
            <a:cxnSpLocks noChangeShapeType="1"/>
            <a:stCxn id="24580" idx="3"/>
            <a:endCxn id="24580" idx="2"/>
          </p:cNvCxnSpPr>
          <p:nvPr/>
        </p:nvCxnSpPr>
        <p:spPr bwMode="auto">
          <a:xfrm flipH="1" flipV="1">
            <a:off x="2517775" y="4019550"/>
            <a:ext cx="595313" cy="14239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2" name="AutoShape 46"/>
          <p:cNvCxnSpPr>
            <a:cxnSpLocks noChangeShapeType="1"/>
            <a:stCxn id="24580" idx="2"/>
            <a:endCxn id="24581" idx="1"/>
          </p:cNvCxnSpPr>
          <p:nvPr/>
        </p:nvCxnSpPr>
        <p:spPr bwMode="auto">
          <a:xfrm flipV="1">
            <a:off x="2517775" y="3079750"/>
            <a:ext cx="1079500" cy="939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3" name="AutoShape 47"/>
          <p:cNvCxnSpPr>
            <a:cxnSpLocks noChangeShapeType="1"/>
            <a:stCxn id="24581" idx="1"/>
            <a:endCxn id="24582" idx="0"/>
          </p:cNvCxnSpPr>
          <p:nvPr/>
        </p:nvCxnSpPr>
        <p:spPr bwMode="auto">
          <a:xfrm>
            <a:off x="3597275" y="3079750"/>
            <a:ext cx="930275" cy="1873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4" name="AutoShape 48"/>
          <p:cNvSpPr>
            <a:spLocks/>
          </p:cNvSpPr>
          <p:nvPr/>
        </p:nvSpPr>
        <p:spPr bwMode="auto">
          <a:xfrm>
            <a:off x="6629400" y="5715000"/>
            <a:ext cx="2133600" cy="381000"/>
          </a:xfrm>
          <a:prstGeom prst="borderCallout1">
            <a:avLst>
              <a:gd name="adj1" fmla="val 30000"/>
              <a:gd name="adj2" fmla="val -3569"/>
              <a:gd name="adj3" fmla="val -77500"/>
              <a:gd name="adj4" fmla="val -3229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209800" y="221448"/>
            <a:ext cx="4267200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EFFETS Handicap Physique </a:t>
            </a:r>
            <a:endParaRPr lang="en-US" altLang="en-US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400" b="1">
                <a:ea typeface="ＭＳ Ｐゴシック" panose="020B0600070205080204" pitchFamily="34" charset="-128"/>
              </a:rPr>
              <a:t>Troubles envahissants du Développement</a:t>
            </a:r>
          </a:p>
        </p:txBody>
      </p:sp>
      <p:sp>
        <p:nvSpPr>
          <p:cNvPr id="26627" name="AutoShape 3"/>
          <p:cNvSpPr>
            <a:spLocks noChangeAspect="1" noChangeArrowheads="1" noTextEdit="1"/>
          </p:cNvSpPr>
          <p:nvPr/>
        </p:nvSpPr>
        <p:spPr bwMode="auto">
          <a:xfrm>
            <a:off x="139700" y="685800"/>
            <a:ext cx="900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AutoShape 4"/>
          <p:cNvSpPr>
            <a:spLocks noChangeAspect="1" noChangeArrowheads="1" noTextEdit="1"/>
          </p:cNvSpPr>
          <p:nvPr/>
        </p:nvSpPr>
        <p:spPr bwMode="auto">
          <a:xfrm>
            <a:off x="215900" y="838200"/>
            <a:ext cx="86868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641600" y="1981200"/>
            <a:ext cx="4000500" cy="4000500"/>
          </a:xfrm>
          <a:prstGeom prst="flowChartSummingJunction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327400" y="2667000"/>
            <a:ext cx="2628900" cy="2628900"/>
          </a:xfrm>
          <a:prstGeom prst="flowChartSummingJunction">
            <a:avLst/>
          </a:prstGeom>
          <a:solidFill>
            <a:srgbClr val="FF99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898900" y="3238500"/>
            <a:ext cx="1485900" cy="1485900"/>
          </a:xfrm>
          <a:prstGeom prst="flowChartSummingJunction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26632" name="AutoShape 8"/>
          <p:cNvCxnSpPr>
            <a:cxnSpLocks noChangeShapeType="1"/>
            <a:stCxn id="26629" idx="0"/>
            <a:endCxn id="26629" idx="4"/>
          </p:cNvCxnSpPr>
          <p:nvPr/>
        </p:nvCxnSpPr>
        <p:spPr bwMode="auto">
          <a:xfrm>
            <a:off x="4641850" y="1981200"/>
            <a:ext cx="0" cy="4000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AutoShape 9"/>
          <p:cNvCxnSpPr>
            <a:cxnSpLocks noChangeShapeType="1"/>
            <a:stCxn id="26629" idx="2"/>
            <a:endCxn id="26629" idx="6"/>
          </p:cNvCxnSpPr>
          <p:nvPr/>
        </p:nvCxnSpPr>
        <p:spPr bwMode="auto">
          <a:xfrm>
            <a:off x="2641600" y="3981450"/>
            <a:ext cx="40005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AutoShape 10"/>
          <p:cNvSpPr>
            <a:spLocks/>
          </p:cNvSpPr>
          <p:nvPr/>
        </p:nvSpPr>
        <p:spPr bwMode="auto">
          <a:xfrm>
            <a:off x="7150100" y="2667000"/>
            <a:ext cx="1562100" cy="609600"/>
          </a:xfrm>
          <a:prstGeom prst="borderCallout1">
            <a:avLst>
              <a:gd name="adj1" fmla="val 18750"/>
              <a:gd name="adj2" fmla="val -4880"/>
              <a:gd name="adj3" fmla="val -14583"/>
              <a:gd name="adj4" fmla="val -7073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globale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>
            <a:off x="6235700" y="1524000"/>
            <a:ext cx="2667000" cy="609600"/>
          </a:xfrm>
          <a:prstGeom prst="borderCallout2">
            <a:avLst>
              <a:gd name="adj1" fmla="val 18750"/>
              <a:gd name="adj2" fmla="val -2856"/>
              <a:gd name="adj3" fmla="val 18750"/>
              <a:gd name="adj4" fmla="val -31014"/>
              <a:gd name="adj5" fmla="val 75000"/>
              <a:gd name="adj6" fmla="val -5952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Autonomie de la vie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>
            <a:off x="7454900" y="4381500"/>
            <a:ext cx="1397000" cy="495300"/>
          </a:xfrm>
          <a:prstGeom prst="borderCallout1">
            <a:avLst>
              <a:gd name="adj1" fmla="val 23079"/>
              <a:gd name="adj2" fmla="val -5454"/>
              <a:gd name="adj3" fmla="val -82051"/>
              <a:gd name="adj4" fmla="val -5909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fine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37" name="AutoShape 13"/>
          <p:cNvSpPr>
            <a:spLocks/>
          </p:cNvSpPr>
          <p:nvPr/>
        </p:nvSpPr>
        <p:spPr bwMode="auto">
          <a:xfrm>
            <a:off x="7073900" y="5638800"/>
            <a:ext cx="1778000" cy="533400"/>
          </a:xfrm>
          <a:prstGeom prst="borderCallout1">
            <a:avLst>
              <a:gd name="adj1" fmla="val 21431"/>
              <a:gd name="adj2" fmla="val -4287"/>
              <a:gd name="adj3" fmla="val -45236"/>
              <a:gd name="adj4" fmla="val -5714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38" name="AutoShape 14"/>
          <p:cNvSpPr>
            <a:spLocks/>
          </p:cNvSpPr>
          <p:nvPr/>
        </p:nvSpPr>
        <p:spPr bwMode="auto">
          <a:xfrm>
            <a:off x="241300" y="5930900"/>
            <a:ext cx="2184400" cy="622300"/>
          </a:xfrm>
          <a:prstGeom prst="borderCallout2">
            <a:avLst>
              <a:gd name="adj1" fmla="val 18366"/>
              <a:gd name="adj2" fmla="val 103486"/>
              <a:gd name="adj3" fmla="val 18366"/>
              <a:gd name="adj4" fmla="val 195787"/>
              <a:gd name="adj5" fmla="val 8162"/>
              <a:gd name="adj6" fmla="val 20116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cognitif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39" name="AutoShape 15"/>
          <p:cNvSpPr>
            <a:spLocks/>
          </p:cNvSpPr>
          <p:nvPr/>
        </p:nvSpPr>
        <p:spPr bwMode="auto">
          <a:xfrm>
            <a:off x="241300" y="4838700"/>
            <a:ext cx="2108200" cy="571500"/>
          </a:xfrm>
          <a:prstGeom prst="borderCallout1">
            <a:avLst>
              <a:gd name="adj1" fmla="val 20000"/>
              <a:gd name="adj2" fmla="val 103616"/>
              <a:gd name="adj3" fmla="val 97778"/>
              <a:gd name="adj4" fmla="val 141565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Ouverture relationnelle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40" name="AutoShape 16"/>
          <p:cNvSpPr>
            <a:spLocks/>
          </p:cNvSpPr>
          <p:nvPr/>
        </p:nvSpPr>
        <p:spPr bwMode="auto">
          <a:xfrm>
            <a:off x="241300" y="2895600"/>
            <a:ext cx="1651000" cy="457200"/>
          </a:xfrm>
          <a:prstGeom prst="borderCallout1">
            <a:avLst>
              <a:gd name="adj1" fmla="val 25000"/>
              <a:gd name="adj2" fmla="val 104616"/>
              <a:gd name="adj3" fmla="val 238889"/>
              <a:gd name="adj4" fmla="val 14538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Comportement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15900" y="1524000"/>
            <a:ext cx="2362200" cy="533400"/>
          </a:xfrm>
          <a:prstGeom prst="borderCallout2">
            <a:avLst>
              <a:gd name="adj1" fmla="val 21431"/>
              <a:gd name="adj2" fmla="val 103227"/>
              <a:gd name="adj3" fmla="val 21431"/>
              <a:gd name="adj4" fmla="val 115255"/>
              <a:gd name="adj5" fmla="val 192856"/>
              <a:gd name="adj6" fmla="val 12742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et spirituel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6642" name="WordArt 18"/>
          <p:cNvSpPr>
            <a:spLocks noChangeArrowheads="1" noChangeShapeType="1" noTextEdit="1"/>
          </p:cNvSpPr>
          <p:nvPr/>
        </p:nvSpPr>
        <p:spPr bwMode="auto">
          <a:xfrm>
            <a:off x="4699000" y="3467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35%</a:t>
            </a: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4851400" y="3009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36%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5156200" y="2438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27%</a:t>
            </a:r>
          </a:p>
        </p:txBody>
      </p:sp>
      <p:sp>
        <p:nvSpPr>
          <p:cNvPr id="26645" name="WordArt 21"/>
          <p:cNvSpPr>
            <a:spLocks noChangeArrowheads="1" noChangeShapeType="1" noTextEdit="1"/>
          </p:cNvSpPr>
          <p:nvPr/>
        </p:nvSpPr>
        <p:spPr bwMode="auto">
          <a:xfrm>
            <a:off x="5041900" y="3695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6646" name="WordArt 22"/>
          <p:cNvSpPr>
            <a:spLocks noChangeArrowheads="1" noChangeShapeType="1" noTextEdit="1"/>
          </p:cNvSpPr>
          <p:nvPr/>
        </p:nvSpPr>
        <p:spPr bwMode="auto">
          <a:xfrm>
            <a:off x="5499100" y="3467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27%</a:t>
            </a:r>
          </a:p>
        </p:txBody>
      </p:sp>
      <p:sp>
        <p:nvSpPr>
          <p:cNvPr id="26647" name="WordArt 23"/>
          <p:cNvSpPr>
            <a:spLocks noChangeArrowheads="1" noChangeShapeType="1" noTextEdit="1"/>
          </p:cNvSpPr>
          <p:nvPr/>
        </p:nvSpPr>
        <p:spPr bwMode="auto">
          <a:xfrm>
            <a:off x="6070600" y="3238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29%</a:t>
            </a:r>
          </a:p>
        </p:txBody>
      </p:sp>
      <p:sp>
        <p:nvSpPr>
          <p:cNvPr id="26648" name="WordArt 24"/>
          <p:cNvSpPr>
            <a:spLocks noChangeArrowheads="1" noChangeShapeType="1" noTextEdit="1"/>
          </p:cNvSpPr>
          <p:nvPr/>
        </p:nvSpPr>
        <p:spPr bwMode="auto">
          <a:xfrm>
            <a:off x="5041900" y="4152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6649" name="WordArt 25"/>
          <p:cNvSpPr>
            <a:spLocks noChangeArrowheads="1" noChangeShapeType="1" noTextEdit="1"/>
          </p:cNvSpPr>
          <p:nvPr/>
        </p:nvSpPr>
        <p:spPr bwMode="auto">
          <a:xfrm>
            <a:off x="5499100" y="4305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32%</a:t>
            </a:r>
          </a:p>
        </p:txBody>
      </p:sp>
      <p:sp>
        <p:nvSpPr>
          <p:cNvPr id="26650" name="WordArt 26"/>
          <p:cNvSpPr>
            <a:spLocks noChangeArrowheads="1" noChangeShapeType="1" noTextEdit="1"/>
          </p:cNvSpPr>
          <p:nvPr/>
        </p:nvSpPr>
        <p:spPr bwMode="auto">
          <a:xfrm>
            <a:off x="6070600" y="4495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25%</a:t>
            </a:r>
          </a:p>
        </p:txBody>
      </p:sp>
      <p:sp>
        <p:nvSpPr>
          <p:cNvPr id="26651" name="WordArt 27"/>
          <p:cNvSpPr>
            <a:spLocks noChangeArrowheads="1" noChangeShapeType="1" noTextEdit="1"/>
          </p:cNvSpPr>
          <p:nvPr/>
        </p:nvSpPr>
        <p:spPr bwMode="auto">
          <a:xfrm>
            <a:off x="4699000" y="4305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27%</a:t>
            </a:r>
          </a:p>
        </p:txBody>
      </p:sp>
      <p:sp>
        <p:nvSpPr>
          <p:cNvPr id="26652" name="WordArt 28"/>
          <p:cNvSpPr>
            <a:spLocks noChangeArrowheads="1" noChangeShapeType="1" noTextEdit="1"/>
          </p:cNvSpPr>
          <p:nvPr/>
        </p:nvSpPr>
        <p:spPr bwMode="auto">
          <a:xfrm>
            <a:off x="5156200" y="5410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29%</a:t>
            </a:r>
          </a:p>
        </p:txBody>
      </p:sp>
      <p:sp>
        <p:nvSpPr>
          <p:cNvPr id="26653" name="WordArt 29"/>
          <p:cNvSpPr>
            <a:spLocks noChangeArrowheads="1" noChangeShapeType="1" noTextEdit="1"/>
          </p:cNvSpPr>
          <p:nvPr/>
        </p:nvSpPr>
        <p:spPr bwMode="auto">
          <a:xfrm>
            <a:off x="4927600" y="4838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6654" name="WordArt 30"/>
          <p:cNvSpPr>
            <a:spLocks noChangeArrowheads="1" noChangeShapeType="1" noTextEdit="1"/>
          </p:cNvSpPr>
          <p:nvPr/>
        </p:nvSpPr>
        <p:spPr bwMode="auto">
          <a:xfrm>
            <a:off x="3898900" y="5410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27%</a:t>
            </a:r>
          </a:p>
        </p:txBody>
      </p:sp>
      <p:sp>
        <p:nvSpPr>
          <p:cNvPr id="26655" name="WordArt 31"/>
          <p:cNvSpPr>
            <a:spLocks noChangeArrowheads="1" noChangeShapeType="1" noTextEdit="1"/>
          </p:cNvSpPr>
          <p:nvPr/>
        </p:nvSpPr>
        <p:spPr bwMode="auto">
          <a:xfrm>
            <a:off x="4127500" y="4838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25%</a:t>
            </a:r>
          </a:p>
        </p:txBody>
      </p:sp>
      <p:sp>
        <p:nvSpPr>
          <p:cNvPr id="26656" name="WordArt 32"/>
          <p:cNvSpPr>
            <a:spLocks noChangeArrowheads="1" noChangeShapeType="1" noTextEdit="1"/>
          </p:cNvSpPr>
          <p:nvPr/>
        </p:nvSpPr>
        <p:spPr bwMode="auto">
          <a:xfrm>
            <a:off x="43561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46%</a:t>
            </a:r>
          </a:p>
        </p:txBody>
      </p:sp>
      <p:sp>
        <p:nvSpPr>
          <p:cNvPr id="26657" name="WordArt 33"/>
          <p:cNvSpPr>
            <a:spLocks noChangeArrowheads="1" noChangeShapeType="1" noTextEdit="1"/>
          </p:cNvSpPr>
          <p:nvPr/>
        </p:nvSpPr>
        <p:spPr bwMode="auto">
          <a:xfrm>
            <a:off x="2984500" y="4495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29%</a:t>
            </a:r>
          </a:p>
        </p:txBody>
      </p:sp>
      <p:sp>
        <p:nvSpPr>
          <p:cNvPr id="26658" name="WordArt 34"/>
          <p:cNvSpPr>
            <a:spLocks noChangeArrowheads="1" noChangeShapeType="1" noTextEdit="1"/>
          </p:cNvSpPr>
          <p:nvPr/>
        </p:nvSpPr>
        <p:spPr bwMode="auto">
          <a:xfrm>
            <a:off x="35560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60%</a:t>
            </a:r>
          </a:p>
        </p:txBody>
      </p:sp>
      <p:sp>
        <p:nvSpPr>
          <p:cNvPr id="26659" name="WordArt 35"/>
          <p:cNvSpPr>
            <a:spLocks noChangeArrowheads="1" noChangeShapeType="1" noTextEdit="1"/>
          </p:cNvSpPr>
          <p:nvPr/>
        </p:nvSpPr>
        <p:spPr bwMode="auto">
          <a:xfrm>
            <a:off x="4013200" y="4152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11%</a:t>
            </a:r>
          </a:p>
        </p:txBody>
      </p:sp>
      <p:sp>
        <p:nvSpPr>
          <p:cNvPr id="26660" name="WordArt 36"/>
          <p:cNvSpPr>
            <a:spLocks noChangeArrowheads="1" noChangeShapeType="1" noTextEdit="1"/>
          </p:cNvSpPr>
          <p:nvPr/>
        </p:nvSpPr>
        <p:spPr bwMode="auto">
          <a:xfrm>
            <a:off x="4013200" y="3695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25%</a:t>
            </a:r>
          </a:p>
        </p:txBody>
      </p:sp>
      <p:sp>
        <p:nvSpPr>
          <p:cNvPr id="26661" name="WordArt 37"/>
          <p:cNvSpPr>
            <a:spLocks noChangeArrowheads="1" noChangeShapeType="1" noTextEdit="1"/>
          </p:cNvSpPr>
          <p:nvPr/>
        </p:nvSpPr>
        <p:spPr bwMode="auto">
          <a:xfrm>
            <a:off x="3556000" y="3581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6662" name="WordArt 38"/>
          <p:cNvSpPr>
            <a:spLocks noChangeArrowheads="1" noChangeShapeType="1" noTextEdit="1"/>
          </p:cNvSpPr>
          <p:nvPr/>
        </p:nvSpPr>
        <p:spPr bwMode="auto">
          <a:xfrm>
            <a:off x="2984500" y="3238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32%</a:t>
            </a:r>
          </a:p>
        </p:txBody>
      </p:sp>
      <p:sp>
        <p:nvSpPr>
          <p:cNvPr id="26663" name="WordArt 39"/>
          <p:cNvSpPr>
            <a:spLocks noChangeArrowheads="1" noChangeShapeType="1" noTextEdit="1"/>
          </p:cNvSpPr>
          <p:nvPr/>
        </p:nvSpPr>
        <p:spPr bwMode="auto">
          <a:xfrm>
            <a:off x="4356100" y="3390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47%</a:t>
            </a:r>
          </a:p>
        </p:txBody>
      </p:sp>
      <p:sp>
        <p:nvSpPr>
          <p:cNvPr id="26664" name="WordArt 40"/>
          <p:cNvSpPr>
            <a:spLocks noChangeArrowheads="1" noChangeShapeType="1" noTextEdit="1"/>
          </p:cNvSpPr>
          <p:nvPr/>
        </p:nvSpPr>
        <p:spPr bwMode="auto">
          <a:xfrm>
            <a:off x="4127500" y="3009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42%</a:t>
            </a:r>
          </a:p>
        </p:txBody>
      </p:sp>
      <p:sp>
        <p:nvSpPr>
          <p:cNvPr id="26665" name="WordArt 41"/>
          <p:cNvSpPr>
            <a:spLocks noChangeArrowheads="1" noChangeShapeType="1" noTextEdit="1"/>
          </p:cNvSpPr>
          <p:nvPr/>
        </p:nvSpPr>
        <p:spPr bwMode="auto">
          <a:xfrm>
            <a:off x="3898900" y="2324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11%</a:t>
            </a:r>
          </a:p>
        </p:txBody>
      </p:sp>
      <p:cxnSp>
        <p:nvCxnSpPr>
          <p:cNvPr id="26666" name="AutoShape 42"/>
          <p:cNvCxnSpPr>
            <a:cxnSpLocks noChangeShapeType="1"/>
            <a:stCxn id="26631" idx="1"/>
            <a:endCxn id="26631" idx="0"/>
          </p:cNvCxnSpPr>
          <p:nvPr/>
        </p:nvCxnSpPr>
        <p:spPr bwMode="auto">
          <a:xfrm flipV="1">
            <a:off x="4116388" y="3238500"/>
            <a:ext cx="525462" cy="217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7" name="AutoShape 43"/>
          <p:cNvCxnSpPr>
            <a:cxnSpLocks noChangeShapeType="1"/>
            <a:stCxn id="26631" idx="0"/>
            <a:endCxn id="26631" idx="7"/>
          </p:cNvCxnSpPr>
          <p:nvPr/>
        </p:nvCxnSpPr>
        <p:spPr bwMode="auto">
          <a:xfrm>
            <a:off x="4641850" y="3238500"/>
            <a:ext cx="523875" cy="217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8" name="AutoShape 44"/>
          <p:cNvCxnSpPr>
            <a:cxnSpLocks noChangeShapeType="1"/>
            <a:stCxn id="26631" idx="7"/>
            <a:endCxn id="26631" idx="6"/>
          </p:cNvCxnSpPr>
          <p:nvPr/>
        </p:nvCxnSpPr>
        <p:spPr bwMode="auto">
          <a:xfrm>
            <a:off x="5165725" y="3455988"/>
            <a:ext cx="219075" cy="5254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9" name="AutoShape 45"/>
          <p:cNvCxnSpPr>
            <a:cxnSpLocks noChangeShapeType="1"/>
            <a:stCxn id="26631" idx="6"/>
            <a:endCxn id="26630" idx="5"/>
          </p:cNvCxnSpPr>
          <p:nvPr/>
        </p:nvCxnSpPr>
        <p:spPr bwMode="auto">
          <a:xfrm>
            <a:off x="5384800" y="3981450"/>
            <a:ext cx="185738" cy="9302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0" name="AutoShape 46"/>
          <p:cNvCxnSpPr>
            <a:cxnSpLocks noChangeShapeType="1"/>
            <a:stCxn id="26630" idx="5"/>
            <a:endCxn id="26631" idx="4"/>
          </p:cNvCxnSpPr>
          <p:nvPr/>
        </p:nvCxnSpPr>
        <p:spPr bwMode="auto">
          <a:xfrm flipH="1" flipV="1">
            <a:off x="4641850" y="4724400"/>
            <a:ext cx="928688" cy="1873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1" name="AutoShape 47"/>
          <p:cNvCxnSpPr>
            <a:cxnSpLocks noChangeShapeType="1"/>
            <a:stCxn id="26631" idx="4"/>
            <a:endCxn id="26630" idx="3"/>
          </p:cNvCxnSpPr>
          <p:nvPr/>
        </p:nvCxnSpPr>
        <p:spPr bwMode="auto">
          <a:xfrm flipH="1">
            <a:off x="3711575" y="4724400"/>
            <a:ext cx="930275" cy="1873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2" name="AutoShape 48"/>
          <p:cNvCxnSpPr>
            <a:cxnSpLocks noChangeShapeType="1"/>
            <a:stCxn id="26630" idx="3"/>
            <a:endCxn id="26630" idx="2"/>
          </p:cNvCxnSpPr>
          <p:nvPr/>
        </p:nvCxnSpPr>
        <p:spPr bwMode="auto">
          <a:xfrm flipH="1" flipV="1">
            <a:off x="3327400" y="3981450"/>
            <a:ext cx="384175" cy="9302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73" name="AutoShape 49"/>
          <p:cNvCxnSpPr>
            <a:cxnSpLocks noChangeShapeType="1"/>
            <a:stCxn id="26630" idx="2"/>
            <a:endCxn id="26631" idx="1"/>
          </p:cNvCxnSpPr>
          <p:nvPr/>
        </p:nvCxnSpPr>
        <p:spPr bwMode="auto">
          <a:xfrm flipV="1">
            <a:off x="3327400" y="3455988"/>
            <a:ext cx="788988" cy="5254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465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800" b="1">
                <a:ea typeface="ＭＳ Ｐゴシック" panose="020B0600070205080204" pitchFamily="34" charset="-128"/>
              </a:rPr>
              <a:t>Apprentis - Ateliers protégés</a:t>
            </a:r>
          </a:p>
        </p:txBody>
      </p:sp>
      <p:sp>
        <p:nvSpPr>
          <p:cNvPr id="28675" name="AutoShape 3"/>
          <p:cNvSpPr>
            <a:spLocks noChangeAspect="1" noChangeArrowheads="1" noTextEdit="1"/>
          </p:cNvSpPr>
          <p:nvPr/>
        </p:nvSpPr>
        <p:spPr bwMode="auto">
          <a:xfrm>
            <a:off x="152400" y="914400"/>
            <a:ext cx="86868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578100" y="2057400"/>
            <a:ext cx="4000500" cy="4000500"/>
          </a:xfrm>
          <a:prstGeom prst="flowChartSummingJunction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63900" y="2743200"/>
            <a:ext cx="2628900" cy="2628900"/>
          </a:xfrm>
          <a:prstGeom prst="flowChartSummingJunction">
            <a:avLst/>
          </a:prstGeom>
          <a:solidFill>
            <a:srgbClr val="FF99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835400" y="3314700"/>
            <a:ext cx="1485900" cy="1485900"/>
          </a:xfrm>
          <a:prstGeom prst="flowChartSummingJunction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28679" name="AutoShape 7"/>
          <p:cNvCxnSpPr>
            <a:cxnSpLocks noChangeShapeType="1"/>
            <a:stCxn id="28676" idx="0"/>
            <a:endCxn id="28676" idx="4"/>
          </p:cNvCxnSpPr>
          <p:nvPr/>
        </p:nvCxnSpPr>
        <p:spPr bwMode="auto">
          <a:xfrm>
            <a:off x="4578350" y="2057400"/>
            <a:ext cx="0" cy="4000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8"/>
          <p:cNvCxnSpPr>
            <a:cxnSpLocks noChangeShapeType="1"/>
            <a:stCxn id="28676" idx="2"/>
            <a:endCxn id="28676" idx="6"/>
          </p:cNvCxnSpPr>
          <p:nvPr/>
        </p:nvCxnSpPr>
        <p:spPr bwMode="auto">
          <a:xfrm>
            <a:off x="2578100" y="4057650"/>
            <a:ext cx="40005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AutoShape 9"/>
          <p:cNvSpPr>
            <a:spLocks/>
          </p:cNvSpPr>
          <p:nvPr/>
        </p:nvSpPr>
        <p:spPr bwMode="auto">
          <a:xfrm>
            <a:off x="6934200" y="2743200"/>
            <a:ext cx="1714500" cy="838200"/>
          </a:xfrm>
          <a:prstGeom prst="borderCallout1">
            <a:avLst>
              <a:gd name="adj1" fmla="val 13634"/>
              <a:gd name="adj2" fmla="val -4444"/>
              <a:gd name="adj3" fmla="val -10606"/>
              <a:gd name="adj4" fmla="val -5555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conduite individuelle face à l’activité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>
            <a:off x="6096000" y="1600200"/>
            <a:ext cx="2743200" cy="609600"/>
          </a:xfrm>
          <a:prstGeom prst="borderCallout2">
            <a:avLst>
              <a:gd name="adj1" fmla="val 18750"/>
              <a:gd name="adj2" fmla="val -2778"/>
              <a:gd name="adj3" fmla="val 18750"/>
              <a:gd name="adj4" fmla="val -28764"/>
              <a:gd name="adj5" fmla="val 75000"/>
              <a:gd name="adj6" fmla="val -5509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Autonomie de la vie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3" name="AutoShape 11"/>
          <p:cNvSpPr>
            <a:spLocks/>
          </p:cNvSpPr>
          <p:nvPr/>
        </p:nvSpPr>
        <p:spPr bwMode="auto">
          <a:xfrm>
            <a:off x="6934200" y="4457700"/>
            <a:ext cx="1854200" cy="723900"/>
          </a:xfrm>
          <a:prstGeom prst="borderCallout1">
            <a:avLst>
              <a:gd name="adj1" fmla="val 15792"/>
              <a:gd name="adj2" fmla="val -4111"/>
              <a:gd name="adj3" fmla="val -56139"/>
              <a:gd name="adj4" fmla="val -1986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Progression professionnelle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>
            <a:off x="6858000" y="5372100"/>
            <a:ext cx="1930400" cy="647700"/>
          </a:xfrm>
          <a:prstGeom prst="borderCallout1">
            <a:avLst>
              <a:gd name="adj1" fmla="val 17648"/>
              <a:gd name="adj2" fmla="val -3949"/>
              <a:gd name="adj3" fmla="val 15685"/>
              <a:gd name="adj4" fmla="val -4473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Conduite face au cadre de travail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5" name="AutoShape 13"/>
          <p:cNvSpPr>
            <a:spLocks/>
          </p:cNvSpPr>
          <p:nvPr/>
        </p:nvSpPr>
        <p:spPr bwMode="auto">
          <a:xfrm>
            <a:off x="381000" y="5943600"/>
            <a:ext cx="2438400" cy="685800"/>
          </a:xfrm>
          <a:prstGeom prst="borderCallout2">
            <a:avLst>
              <a:gd name="adj1" fmla="val 16667"/>
              <a:gd name="adj2" fmla="val 103125"/>
              <a:gd name="adj3" fmla="val 16667"/>
              <a:gd name="adj4" fmla="val 168097"/>
              <a:gd name="adj5" fmla="val 16667"/>
              <a:gd name="adj6" fmla="val 171875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Attitude dans le groupe de travailleurs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6" name="AutoShape 14"/>
          <p:cNvSpPr>
            <a:spLocks/>
          </p:cNvSpPr>
          <p:nvPr/>
        </p:nvSpPr>
        <p:spPr bwMode="auto">
          <a:xfrm>
            <a:off x="0" y="4572000"/>
            <a:ext cx="2235200" cy="685800"/>
          </a:xfrm>
          <a:prstGeom prst="borderCallout1">
            <a:avLst>
              <a:gd name="adj1" fmla="val 16667"/>
              <a:gd name="adj2" fmla="val 103407"/>
              <a:gd name="adj3" fmla="val 131481"/>
              <a:gd name="adj4" fmla="val 14147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Attitude vis-à-vis du moniteur d’atelier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>
            <a:off x="228600" y="2971800"/>
            <a:ext cx="1752600" cy="609600"/>
          </a:xfrm>
          <a:prstGeom prst="borderCallout1">
            <a:avLst>
              <a:gd name="adj1" fmla="val 18750"/>
              <a:gd name="adj2" fmla="val 104347"/>
              <a:gd name="adj3" fmla="val 179167"/>
              <a:gd name="adj4" fmla="val 13406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Comportement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8" name="AutoShape 16"/>
          <p:cNvSpPr>
            <a:spLocks/>
          </p:cNvSpPr>
          <p:nvPr/>
        </p:nvSpPr>
        <p:spPr bwMode="auto">
          <a:xfrm>
            <a:off x="228600" y="1600200"/>
            <a:ext cx="2349500" cy="685800"/>
          </a:xfrm>
          <a:prstGeom prst="borderCallout2">
            <a:avLst>
              <a:gd name="adj1" fmla="val 16667"/>
              <a:gd name="adj2" fmla="val 103245"/>
              <a:gd name="adj3" fmla="val 16667"/>
              <a:gd name="adj4" fmla="val 113986"/>
              <a:gd name="adj5" fmla="val 150000"/>
              <a:gd name="adj6" fmla="val 12486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humain et spirituel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4787900" y="3086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11%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5092700" y="2514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78%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4978400" y="3771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7%</a:t>
            </a:r>
          </a:p>
        </p:txBody>
      </p:sp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5435600" y="3543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64%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6007100" y="3314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28%</a:t>
            </a:r>
          </a:p>
        </p:txBody>
      </p:sp>
      <p:sp>
        <p:nvSpPr>
          <p:cNvPr id="28694" name="WordArt 22"/>
          <p:cNvSpPr>
            <a:spLocks noChangeArrowheads="1" noChangeShapeType="1" noTextEdit="1"/>
          </p:cNvSpPr>
          <p:nvPr/>
        </p:nvSpPr>
        <p:spPr bwMode="auto">
          <a:xfrm>
            <a:off x="4978400" y="4229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78%</a:t>
            </a:r>
          </a:p>
        </p:txBody>
      </p:sp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54356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14%</a:t>
            </a:r>
          </a:p>
        </p:txBody>
      </p:sp>
      <p:sp>
        <p:nvSpPr>
          <p:cNvPr id="28696" name="WordArt 24"/>
          <p:cNvSpPr>
            <a:spLocks noChangeArrowheads="1" noChangeShapeType="1" noTextEdit="1"/>
          </p:cNvSpPr>
          <p:nvPr/>
        </p:nvSpPr>
        <p:spPr bwMode="auto">
          <a:xfrm>
            <a:off x="46355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89%</a:t>
            </a:r>
          </a:p>
        </p:txBody>
      </p:sp>
      <p:sp>
        <p:nvSpPr>
          <p:cNvPr id="28697" name="WordArt 25"/>
          <p:cNvSpPr>
            <a:spLocks noChangeArrowheads="1" noChangeShapeType="1" noTextEdit="1"/>
          </p:cNvSpPr>
          <p:nvPr/>
        </p:nvSpPr>
        <p:spPr bwMode="auto">
          <a:xfrm>
            <a:off x="5092700" y="5486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11%</a:t>
            </a:r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>
            <a:off x="3835400" y="5486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7%</a:t>
            </a:r>
          </a:p>
        </p:txBody>
      </p:sp>
      <p:sp>
        <p:nvSpPr>
          <p:cNvPr id="28699" name="WordArt 27"/>
          <p:cNvSpPr>
            <a:spLocks noChangeArrowheads="1" noChangeShapeType="1" noTextEdit="1"/>
          </p:cNvSpPr>
          <p:nvPr/>
        </p:nvSpPr>
        <p:spPr bwMode="auto">
          <a:xfrm>
            <a:off x="4064000" y="4914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78%</a:t>
            </a:r>
          </a:p>
        </p:txBody>
      </p:sp>
      <p:sp>
        <p:nvSpPr>
          <p:cNvPr id="28700" name="WordArt 28"/>
          <p:cNvSpPr>
            <a:spLocks noChangeArrowheads="1" noChangeShapeType="1" noTextEdit="1"/>
          </p:cNvSpPr>
          <p:nvPr/>
        </p:nvSpPr>
        <p:spPr bwMode="auto">
          <a:xfrm>
            <a:off x="4292600" y="4457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14%</a:t>
            </a:r>
          </a:p>
        </p:txBody>
      </p:sp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2921000" y="4572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7%</a:t>
            </a:r>
          </a:p>
        </p:txBody>
      </p:sp>
      <p:sp>
        <p:nvSpPr>
          <p:cNvPr id="28702" name="WordArt 30"/>
          <p:cNvSpPr>
            <a:spLocks noChangeArrowheads="1" noChangeShapeType="1" noTextEdit="1"/>
          </p:cNvSpPr>
          <p:nvPr/>
        </p:nvSpPr>
        <p:spPr bwMode="auto">
          <a:xfrm>
            <a:off x="3492500" y="4457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54%</a:t>
            </a:r>
          </a:p>
        </p:txBody>
      </p:sp>
      <p:sp>
        <p:nvSpPr>
          <p:cNvPr id="28703" name="WordArt 31"/>
          <p:cNvSpPr>
            <a:spLocks noChangeArrowheads="1" noChangeShapeType="1" noTextEdit="1"/>
          </p:cNvSpPr>
          <p:nvPr/>
        </p:nvSpPr>
        <p:spPr bwMode="auto">
          <a:xfrm>
            <a:off x="3949700" y="4229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39%</a:t>
            </a:r>
          </a:p>
        </p:txBody>
      </p:sp>
      <p:sp>
        <p:nvSpPr>
          <p:cNvPr id="28704" name="WordArt 32"/>
          <p:cNvSpPr>
            <a:spLocks noChangeArrowheads="1" noChangeShapeType="1" noTextEdit="1"/>
          </p:cNvSpPr>
          <p:nvPr/>
        </p:nvSpPr>
        <p:spPr bwMode="auto">
          <a:xfrm>
            <a:off x="3492500" y="3657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28%</a:t>
            </a:r>
          </a:p>
        </p:txBody>
      </p:sp>
      <p:sp>
        <p:nvSpPr>
          <p:cNvPr id="28705" name="WordArt 33"/>
          <p:cNvSpPr>
            <a:spLocks noChangeArrowheads="1" noChangeShapeType="1" noTextEdit="1"/>
          </p:cNvSpPr>
          <p:nvPr/>
        </p:nvSpPr>
        <p:spPr bwMode="auto">
          <a:xfrm>
            <a:off x="2921000" y="3314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72%</a:t>
            </a:r>
          </a:p>
        </p:txBody>
      </p:sp>
      <p:sp>
        <p:nvSpPr>
          <p:cNvPr id="28706" name="WordArt 34"/>
          <p:cNvSpPr>
            <a:spLocks noChangeArrowheads="1" noChangeShapeType="1" noTextEdit="1"/>
          </p:cNvSpPr>
          <p:nvPr/>
        </p:nvSpPr>
        <p:spPr bwMode="auto">
          <a:xfrm>
            <a:off x="4064000" y="3086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68%</a:t>
            </a:r>
          </a:p>
        </p:txBody>
      </p:sp>
      <p:cxnSp>
        <p:nvCxnSpPr>
          <p:cNvPr id="28707" name="AutoShape 35"/>
          <p:cNvCxnSpPr>
            <a:cxnSpLocks noChangeShapeType="1"/>
            <a:stCxn id="28677" idx="1"/>
            <a:endCxn id="28676" idx="0"/>
          </p:cNvCxnSpPr>
          <p:nvPr/>
        </p:nvCxnSpPr>
        <p:spPr bwMode="auto">
          <a:xfrm flipV="1">
            <a:off x="3648075" y="2057400"/>
            <a:ext cx="930275" cy="10699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8" name="AutoShape 36"/>
          <p:cNvCxnSpPr>
            <a:cxnSpLocks noChangeShapeType="1"/>
            <a:stCxn id="28676" idx="0"/>
            <a:endCxn id="28677" idx="7"/>
          </p:cNvCxnSpPr>
          <p:nvPr/>
        </p:nvCxnSpPr>
        <p:spPr bwMode="auto">
          <a:xfrm>
            <a:off x="4578350" y="2057400"/>
            <a:ext cx="928688" cy="10699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AutoShape 37"/>
          <p:cNvCxnSpPr>
            <a:cxnSpLocks noChangeShapeType="1"/>
            <a:stCxn id="28677" idx="7"/>
            <a:endCxn id="28678" idx="6"/>
          </p:cNvCxnSpPr>
          <p:nvPr/>
        </p:nvCxnSpPr>
        <p:spPr bwMode="auto">
          <a:xfrm flipH="1">
            <a:off x="5321300" y="3127375"/>
            <a:ext cx="185738" cy="9302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AutoShape 38"/>
          <p:cNvCxnSpPr>
            <a:cxnSpLocks noChangeShapeType="1"/>
            <a:stCxn id="28678" idx="6"/>
            <a:endCxn id="28678" idx="5"/>
          </p:cNvCxnSpPr>
          <p:nvPr/>
        </p:nvCxnSpPr>
        <p:spPr bwMode="auto">
          <a:xfrm flipH="1">
            <a:off x="5102225" y="4057650"/>
            <a:ext cx="219075" cy="5254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AutoShape 39"/>
          <p:cNvCxnSpPr>
            <a:cxnSpLocks noChangeShapeType="1"/>
            <a:stCxn id="28678" idx="5"/>
            <a:endCxn id="28677" idx="4"/>
          </p:cNvCxnSpPr>
          <p:nvPr/>
        </p:nvCxnSpPr>
        <p:spPr bwMode="auto">
          <a:xfrm flipH="1">
            <a:off x="4578350" y="4583113"/>
            <a:ext cx="523875" cy="7889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AutoShape 40"/>
          <p:cNvCxnSpPr>
            <a:cxnSpLocks noChangeShapeType="1"/>
            <a:stCxn id="28677" idx="4"/>
            <a:endCxn id="28677" idx="3"/>
          </p:cNvCxnSpPr>
          <p:nvPr/>
        </p:nvCxnSpPr>
        <p:spPr bwMode="auto">
          <a:xfrm flipH="1" flipV="1">
            <a:off x="3648075" y="4987925"/>
            <a:ext cx="930275" cy="3841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AutoShape 41"/>
          <p:cNvCxnSpPr>
            <a:cxnSpLocks noChangeShapeType="1"/>
            <a:stCxn id="28677" idx="3"/>
            <a:endCxn id="28687" idx="2"/>
          </p:cNvCxnSpPr>
          <p:nvPr/>
        </p:nvCxnSpPr>
        <p:spPr bwMode="auto">
          <a:xfrm flipH="1" flipV="1">
            <a:off x="2578100" y="4064000"/>
            <a:ext cx="1069975" cy="9239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AutoShape 42"/>
          <p:cNvCxnSpPr>
            <a:cxnSpLocks noChangeShapeType="1"/>
            <a:stCxn id="28676" idx="2"/>
            <a:endCxn id="28677" idx="1"/>
          </p:cNvCxnSpPr>
          <p:nvPr/>
        </p:nvCxnSpPr>
        <p:spPr bwMode="auto">
          <a:xfrm flipV="1">
            <a:off x="2578100" y="3127375"/>
            <a:ext cx="1069975" cy="9302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5" name="WordArt 43"/>
          <p:cNvSpPr>
            <a:spLocks noChangeArrowheads="1" noChangeShapeType="1" noTextEdit="1"/>
          </p:cNvSpPr>
          <p:nvPr/>
        </p:nvSpPr>
        <p:spPr bwMode="auto">
          <a:xfrm>
            <a:off x="4635500" y="3543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11%</a:t>
            </a:r>
          </a:p>
        </p:txBody>
      </p:sp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5892800" y="4533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7%</a:t>
            </a:r>
          </a:p>
        </p:txBody>
      </p:sp>
      <p:sp>
        <p:nvSpPr>
          <p:cNvPr id="28717" name="WordArt 45"/>
          <p:cNvSpPr>
            <a:spLocks noChangeArrowheads="1" noChangeShapeType="1" noTextEdit="1"/>
          </p:cNvSpPr>
          <p:nvPr/>
        </p:nvSpPr>
        <p:spPr bwMode="auto">
          <a:xfrm>
            <a:off x="3835400" y="2514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39806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800" b="1">
                <a:ea typeface="ＭＳ Ｐゴシック" panose="020B0600070205080204" pitchFamily="34" charset="-128"/>
              </a:rPr>
              <a:t>Les Professionnels</a:t>
            </a:r>
          </a:p>
        </p:txBody>
      </p:sp>
      <p:sp>
        <p:nvSpPr>
          <p:cNvPr id="30723" name="AutoShape 3"/>
          <p:cNvSpPr>
            <a:spLocks noChangeAspect="1" noChangeArrowheads="1" noTextEdit="1"/>
          </p:cNvSpPr>
          <p:nvPr/>
        </p:nvSpPr>
        <p:spPr bwMode="auto">
          <a:xfrm>
            <a:off x="228600" y="838200"/>
            <a:ext cx="86868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654300" y="1981200"/>
            <a:ext cx="4000500" cy="4000500"/>
          </a:xfrm>
          <a:prstGeom prst="flowChartSummingJunction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340100" y="2667000"/>
            <a:ext cx="2628900" cy="2628900"/>
          </a:xfrm>
          <a:prstGeom prst="flowChartSummingJunction">
            <a:avLst/>
          </a:prstGeom>
          <a:solidFill>
            <a:srgbClr val="FF99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11600" y="3238500"/>
            <a:ext cx="1485900" cy="1485900"/>
          </a:xfrm>
          <a:prstGeom prst="flowChartSummingJunction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30727" name="AutoShape 7"/>
          <p:cNvCxnSpPr>
            <a:cxnSpLocks noChangeShapeType="1"/>
            <a:stCxn id="30724" idx="0"/>
            <a:endCxn id="30724" idx="4"/>
          </p:cNvCxnSpPr>
          <p:nvPr/>
        </p:nvCxnSpPr>
        <p:spPr bwMode="auto">
          <a:xfrm>
            <a:off x="4654550" y="1981200"/>
            <a:ext cx="0" cy="40005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AutoShape 8"/>
          <p:cNvCxnSpPr>
            <a:cxnSpLocks noChangeShapeType="1"/>
            <a:stCxn id="30724" idx="2"/>
            <a:endCxn id="30724" idx="6"/>
          </p:cNvCxnSpPr>
          <p:nvPr/>
        </p:nvCxnSpPr>
        <p:spPr bwMode="auto">
          <a:xfrm>
            <a:off x="2654300" y="3981450"/>
            <a:ext cx="40005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9" name="AutoShape 9"/>
          <p:cNvSpPr>
            <a:spLocks/>
          </p:cNvSpPr>
          <p:nvPr/>
        </p:nvSpPr>
        <p:spPr bwMode="auto">
          <a:xfrm>
            <a:off x="7010400" y="2667000"/>
            <a:ext cx="1714500" cy="914400"/>
          </a:xfrm>
          <a:prstGeom prst="borderCallout1">
            <a:avLst>
              <a:gd name="adj1" fmla="val 12500"/>
              <a:gd name="adj2" fmla="val -4444"/>
              <a:gd name="adj3" fmla="val -9722"/>
              <a:gd name="adj4" fmla="val -55556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conduite individuelle face à l’activité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>
            <a:off x="6019800" y="152400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24616"/>
              <a:gd name="adj5" fmla="val 75000"/>
              <a:gd name="adj6" fmla="val -4693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Autonomie de la vie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1" name="AutoShape 11"/>
          <p:cNvSpPr>
            <a:spLocks/>
          </p:cNvSpPr>
          <p:nvPr/>
        </p:nvSpPr>
        <p:spPr bwMode="auto">
          <a:xfrm>
            <a:off x="7162800" y="4381500"/>
            <a:ext cx="1701800" cy="723900"/>
          </a:xfrm>
          <a:prstGeom prst="borderCallout1">
            <a:avLst>
              <a:gd name="adj1" fmla="val 15792"/>
              <a:gd name="adj2" fmla="val -4477"/>
              <a:gd name="adj3" fmla="val -56139"/>
              <a:gd name="adj4" fmla="val -3059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Progression professionnelle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6477000" y="5486400"/>
            <a:ext cx="2006600" cy="647700"/>
          </a:xfrm>
          <a:prstGeom prst="borderCallout1">
            <a:avLst>
              <a:gd name="adj1" fmla="val 17648"/>
              <a:gd name="adj2" fmla="val -3796"/>
              <a:gd name="adj3" fmla="val -13727"/>
              <a:gd name="adj4" fmla="val -20255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Conduite face au cadre de travail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3" name="AutoShape 13"/>
          <p:cNvSpPr>
            <a:spLocks/>
          </p:cNvSpPr>
          <p:nvPr/>
        </p:nvSpPr>
        <p:spPr bwMode="auto">
          <a:xfrm>
            <a:off x="304800" y="5867400"/>
            <a:ext cx="2438400" cy="685800"/>
          </a:xfrm>
          <a:prstGeom prst="borderCallout2">
            <a:avLst>
              <a:gd name="adj1" fmla="val 16667"/>
              <a:gd name="adj2" fmla="val 103125"/>
              <a:gd name="adj3" fmla="val 16667"/>
              <a:gd name="adj4" fmla="val 174023"/>
              <a:gd name="adj5" fmla="val 16667"/>
              <a:gd name="adj6" fmla="val 178125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Attitude dans le groupe de travailleurs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>
            <a:off x="304800" y="4495800"/>
            <a:ext cx="2006600" cy="838200"/>
          </a:xfrm>
          <a:prstGeom prst="borderCallout1">
            <a:avLst>
              <a:gd name="adj1" fmla="val 13634"/>
              <a:gd name="adj2" fmla="val 103796"/>
              <a:gd name="adj3" fmla="val 107574"/>
              <a:gd name="adj4" fmla="val 14620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Attitude vis-à-vis du moniteur d’atelier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5" name="AutoShape 15"/>
          <p:cNvSpPr>
            <a:spLocks/>
          </p:cNvSpPr>
          <p:nvPr/>
        </p:nvSpPr>
        <p:spPr bwMode="auto">
          <a:xfrm>
            <a:off x="304800" y="2895600"/>
            <a:ext cx="1676400" cy="533400"/>
          </a:xfrm>
          <a:prstGeom prst="borderCallout1">
            <a:avLst>
              <a:gd name="adj1" fmla="val 21431"/>
              <a:gd name="adj2" fmla="val 104546"/>
              <a:gd name="adj3" fmla="val 204764"/>
              <a:gd name="adj4" fmla="val 14015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Comportement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6" name="AutoShape 16"/>
          <p:cNvSpPr>
            <a:spLocks/>
          </p:cNvSpPr>
          <p:nvPr/>
        </p:nvSpPr>
        <p:spPr bwMode="auto">
          <a:xfrm>
            <a:off x="381000" y="1524000"/>
            <a:ext cx="2273300" cy="609600"/>
          </a:xfrm>
          <a:prstGeom prst="borderCallout2">
            <a:avLst>
              <a:gd name="adj1" fmla="val 18750"/>
              <a:gd name="adj2" fmla="val 103352"/>
              <a:gd name="adj3" fmla="val 18750"/>
              <a:gd name="adj4" fmla="val 114454"/>
              <a:gd name="adj5" fmla="val 168750"/>
              <a:gd name="adj6" fmla="val 12569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humain et spirituel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4864100" y="3009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30%</a:t>
            </a:r>
          </a:p>
        </p:txBody>
      </p: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5168900" y="2438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70%</a:t>
            </a:r>
          </a:p>
        </p:txBody>
      </p:sp>
      <p:sp>
        <p:nvSpPr>
          <p:cNvPr id="30739" name="WordArt 19"/>
          <p:cNvSpPr>
            <a:spLocks noChangeArrowheads="1" noChangeShapeType="1" noTextEdit="1"/>
          </p:cNvSpPr>
          <p:nvPr/>
        </p:nvSpPr>
        <p:spPr bwMode="auto">
          <a:xfrm>
            <a:off x="5054600" y="3695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30%</a:t>
            </a:r>
          </a:p>
        </p:txBody>
      </p:sp>
      <p:sp>
        <p:nvSpPr>
          <p:cNvPr id="30740" name="WordArt 20"/>
          <p:cNvSpPr>
            <a:spLocks noChangeArrowheads="1" noChangeShapeType="1" noTextEdit="1"/>
          </p:cNvSpPr>
          <p:nvPr/>
        </p:nvSpPr>
        <p:spPr bwMode="auto">
          <a:xfrm>
            <a:off x="5511800" y="34671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20%</a:t>
            </a:r>
          </a:p>
        </p:txBody>
      </p:sp>
      <p:sp>
        <p:nvSpPr>
          <p:cNvPr id="30741" name="WordArt 21"/>
          <p:cNvSpPr>
            <a:spLocks noChangeArrowheads="1" noChangeShapeType="1" noTextEdit="1"/>
          </p:cNvSpPr>
          <p:nvPr/>
        </p:nvSpPr>
        <p:spPr bwMode="auto">
          <a:xfrm>
            <a:off x="6083300" y="3238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50%</a:t>
            </a:r>
          </a:p>
        </p:txBody>
      </p:sp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5054600" y="4152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40%</a:t>
            </a:r>
          </a:p>
        </p:txBody>
      </p:sp>
      <p:sp>
        <p:nvSpPr>
          <p:cNvPr id="30743" name="WordArt 23"/>
          <p:cNvSpPr>
            <a:spLocks noChangeArrowheads="1" noChangeShapeType="1" noTextEdit="1"/>
          </p:cNvSpPr>
          <p:nvPr/>
        </p:nvSpPr>
        <p:spPr bwMode="auto">
          <a:xfrm>
            <a:off x="5511800" y="4305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60%</a:t>
            </a:r>
          </a:p>
        </p:txBody>
      </p:sp>
      <p:sp>
        <p:nvSpPr>
          <p:cNvPr id="30744" name="WordArt 24"/>
          <p:cNvSpPr>
            <a:spLocks noChangeArrowheads="1" noChangeShapeType="1" noTextEdit="1"/>
          </p:cNvSpPr>
          <p:nvPr/>
        </p:nvSpPr>
        <p:spPr bwMode="auto">
          <a:xfrm>
            <a:off x="4711700" y="4305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30%</a:t>
            </a:r>
          </a:p>
        </p:txBody>
      </p:sp>
      <p:sp>
        <p:nvSpPr>
          <p:cNvPr id="30745" name="WordArt 25"/>
          <p:cNvSpPr>
            <a:spLocks noChangeArrowheads="1" noChangeShapeType="1" noTextEdit="1"/>
          </p:cNvSpPr>
          <p:nvPr/>
        </p:nvSpPr>
        <p:spPr bwMode="auto">
          <a:xfrm>
            <a:off x="5168900" y="5410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60%</a:t>
            </a:r>
          </a:p>
        </p:txBody>
      </p:sp>
      <p:sp>
        <p:nvSpPr>
          <p:cNvPr id="30746" name="WordArt 26"/>
          <p:cNvSpPr>
            <a:spLocks noChangeArrowheads="1" noChangeShapeType="1" noTextEdit="1"/>
          </p:cNvSpPr>
          <p:nvPr/>
        </p:nvSpPr>
        <p:spPr bwMode="auto">
          <a:xfrm>
            <a:off x="4940300" y="4838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10%</a:t>
            </a:r>
          </a:p>
        </p:txBody>
      </p:sp>
      <p:sp>
        <p:nvSpPr>
          <p:cNvPr id="30747" name="WordArt 27"/>
          <p:cNvSpPr>
            <a:spLocks noChangeArrowheads="1" noChangeShapeType="1" noTextEdit="1"/>
          </p:cNvSpPr>
          <p:nvPr/>
        </p:nvSpPr>
        <p:spPr bwMode="auto">
          <a:xfrm>
            <a:off x="3911600" y="5410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40%</a:t>
            </a:r>
          </a:p>
        </p:txBody>
      </p:sp>
      <p:sp>
        <p:nvSpPr>
          <p:cNvPr id="30748" name="WordArt 28"/>
          <p:cNvSpPr>
            <a:spLocks noChangeArrowheads="1" noChangeShapeType="1" noTextEdit="1"/>
          </p:cNvSpPr>
          <p:nvPr/>
        </p:nvSpPr>
        <p:spPr bwMode="auto">
          <a:xfrm>
            <a:off x="4140200" y="48387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40%</a:t>
            </a:r>
          </a:p>
        </p:txBody>
      </p:sp>
      <p:sp>
        <p:nvSpPr>
          <p:cNvPr id="30749" name="WordArt 29"/>
          <p:cNvSpPr>
            <a:spLocks noChangeArrowheads="1" noChangeShapeType="1" noTextEdit="1"/>
          </p:cNvSpPr>
          <p:nvPr/>
        </p:nvSpPr>
        <p:spPr bwMode="auto">
          <a:xfrm>
            <a:off x="43688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20%</a:t>
            </a:r>
          </a:p>
        </p:txBody>
      </p:sp>
      <p:sp>
        <p:nvSpPr>
          <p:cNvPr id="30750" name="WordArt 30"/>
          <p:cNvSpPr>
            <a:spLocks noChangeArrowheads="1" noChangeShapeType="1" noTextEdit="1"/>
          </p:cNvSpPr>
          <p:nvPr/>
        </p:nvSpPr>
        <p:spPr bwMode="auto">
          <a:xfrm>
            <a:off x="2997200" y="4495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20%</a:t>
            </a:r>
          </a:p>
        </p:txBody>
      </p:sp>
      <p:sp>
        <p:nvSpPr>
          <p:cNvPr id="30751" name="WordArt 31"/>
          <p:cNvSpPr>
            <a:spLocks noChangeArrowheads="1" noChangeShapeType="1" noTextEdit="1"/>
          </p:cNvSpPr>
          <p:nvPr/>
        </p:nvSpPr>
        <p:spPr bwMode="auto">
          <a:xfrm>
            <a:off x="3568700" y="4381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10%</a:t>
            </a:r>
          </a:p>
        </p:txBody>
      </p:sp>
      <p:sp>
        <p:nvSpPr>
          <p:cNvPr id="30752" name="WordArt 32"/>
          <p:cNvSpPr>
            <a:spLocks noChangeArrowheads="1" noChangeShapeType="1" noTextEdit="1"/>
          </p:cNvSpPr>
          <p:nvPr/>
        </p:nvSpPr>
        <p:spPr bwMode="auto">
          <a:xfrm>
            <a:off x="4025900" y="4152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70%</a:t>
            </a:r>
          </a:p>
        </p:txBody>
      </p:sp>
      <p:sp>
        <p:nvSpPr>
          <p:cNvPr id="30753" name="WordArt 33"/>
          <p:cNvSpPr>
            <a:spLocks noChangeArrowheads="1" noChangeShapeType="1" noTextEdit="1"/>
          </p:cNvSpPr>
          <p:nvPr/>
        </p:nvSpPr>
        <p:spPr bwMode="auto">
          <a:xfrm>
            <a:off x="3568700" y="3581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30%</a:t>
            </a:r>
          </a:p>
        </p:txBody>
      </p:sp>
      <p:sp>
        <p:nvSpPr>
          <p:cNvPr id="30754" name="WordArt 34"/>
          <p:cNvSpPr>
            <a:spLocks noChangeArrowheads="1" noChangeShapeType="1" noTextEdit="1"/>
          </p:cNvSpPr>
          <p:nvPr/>
        </p:nvSpPr>
        <p:spPr bwMode="auto">
          <a:xfrm>
            <a:off x="2997200" y="3238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70%</a:t>
            </a:r>
          </a:p>
        </p:txBody>
      </p:sp>
      <p:sp>
        <p:nvSpPr>
          <p:cNvPr id="30755" name="WordArt 35"/>
          <p:cNvSpPr>
            <a:spLocks noChangeArrowheads="1" noChangeShapeType="1" noTextEdit="1"/>
          </p:cNvSpPr>
          <p:nvPr/>
        </p:nvSpPr>
        <p:spPr bwMode="auto">
          <a:xfrm>
            <a:off x="4368800" y="3390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20%</a:t>
            </a:r>
          </a:p>
        </p:txBody>
      </p:sp>
      <p:sp>
        <p:nvSpPr>
          <p:cNvPr id="30756" name="WordArt 36"/>
          <p:cNvSpPr>
            <a:spLocks noChangeArrowheads="1" noChangeShapeType="1" noTextEdit="1"/>
          </p:cNvSpPr>
          <p:nvPr/>
        </p:nvSpPr>
        <p:spPr bwMode="auto">
          <a:xfrm>
            <a:off x="4140200" y="3009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80%</a:t>
            </a:r>
          </a:p>
        </p:txBody>
      </p:sp>
      <p:cxnSp>
        <p:nvCxnSpPr>
          <p:cNvPr id="30757" name="AutoShape 37"/>
          <p:cNvCxnSpPr>
            <a:cxnSpLocks noChangeShapeType="1"/>
            <a:stCxn id="30725" idx="1"/>
            <a:endCxn id="30724" idx="0"/>
          </p:cNvCxnSpPr>
          <p:nvPr/>
        </p:nvCxnSpPr>
        <p:spPr bwMode="auto">
          <a:xfrm flipV="1">
            <a:off x="3724275" y="1981200"/>
            <a:ext cx="930275" cy="10699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8" name="AutoShape 38"/>
          <p:cNvCxnSpPr>
            <a:cxnSpLocks noChangeShapeType="1"/>
            <a:stCxn id="30724" idx="0"/>
            <a:endCxn id="30729" idx="2"/>
          </p:cNvCxnSpPr>
          <p:nvPr/>
        </p:nvCxnSpPr>
        <p:spPr bwMode="auto">
          <a:xfrm>
            <a:off x="4654550" y="1981200"/>
            <a:ext cx="1403350" cy="5969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9" name="AutoShape 39"/>
          <p:cNvCxnSpPr>
            <a:cxnSpLocks noChangeShapeType="1"/>
            <a:stCxn id="30729" idx="2"/>
            <a:endCxn id="30725" idx="6"/>
          </p:cNvCxnSpPr>
          <p:nvPr/>
        </p:nvCxnSpPr>
        <p:spPr bwMode="auto">
          <a:xfrm flipH="1">
            <a:off x="5969000" y="2578100"/>
            <a:ext cx="88900" cy="14033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0" name="AutoShape 40"/>
          <p:cNvCxnSpPr>
            <a:cxnSpLocks noChangeShapeType="1"/>
            <a:stCxn id="30725" idx="6"/>
            <a:endCxn id="30732" idx="2"/>
          </p:cNvCxnSpPr>
          <p:nvPr/>
        </p:nvCxnSpPr>
        <p:spPr bwMode="auto">
          <a:xfrm>
            <a:off x="5969000" y="3981450"/>
            <a:ext cx="101600" cy="14160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1" name="AutoShape 41"/>
          <p:cNvCxnSpPr>
            <a:cxnSpLocks noChangeShapeType="1"/>
            <a:stCxn id="30724" idx="5"/>
            <a:endCxn id="30724" idx="4"/>
          </p:cNvCxnSpPr>
          <p:nvPr/>
        </p:nvCxnSpPr>
        <p:spPr bwMode="auto">
          <a:xfrm flipH="1">
            <a:off x="4654550" y="5395913"/>
            <a:ext cx="1412875" cy="585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2" name="AutoShape 42"/>
          <p:cNvCxnSpPr>
            <a:cxnSpLocks noChangeShapeType="1"/>
            <a:stCxn id="30724" idx="4"/>
            <a:endCxn id="30726" idx="3"/>
          </p:cNvCxnSpPr>
          <p:nvPr/>
        </p:nvCxnSpPr>
        <p:spPr bwMode="auto">
          <a:xfrm flipH="1" flipV="1">
            <a:off x="4129088" y="4506913"/>
            <a:ext cx="525462" cy="14747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3" name="AutoShape 43"/>
          <p:cNvCxnSpPr>
            <a:cxnSpLocks noChangeShapeType="1"/>
            <a:stCxn id="30726" idx="3"/>
            <a:endCxn id="30735" idx="2"/>
          </p:cNvCxnSpPr>
          <p:nvPr/>
        </p:nvCxnSpPr>
        <p:spPr bwMode="auto">
          <a:xfrm flipH="1" flipV="1">
            <a:off x="2654300" y="3987800"/>
            <a:ext cx="1474788" cy="5191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4" name="AutoShape 44"/>
          <p:cNvCxnSpPr>
            <a:cxnSpLocks noChangeShapeType="1"/>
            <a:stCxn id="30724" idx="2"/>
            <a:endCxn id="30725" idx="1"/>
          </p:cNvCxnSpPr>
          <p:nvPr/>
        </p:nvCxnSpPr>
        <p:spPr bwMode="auto">
          <a:xfrm flipV="1">
            <a:off x="2654300" y="3051175"/>
            <a:ext cx="1069975" cy="9302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031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92275" y="2565400"/>
            <a:ext cx="1295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en-US" sz="2800" u="sng" smtClean="0"/>
              <a:t> 0- 4 A</a:t>
            </a: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3200400" y="25908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fr-FR" altLang="ja-JP" sz="2800">
                <a:ea typeface="ＭＳ Ｐゴシック" panose="020B0600070205080204" pitchFamily="34" charset="-128"/>
              </a:rPr>
              <a:t> Annonce Handicap </a:t>
            </a:r>
            <a:endParaRPr lang="fr-FR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1692275" y="3284538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2800" u="sng">
                <a:ea typeface="ＭＳ Ｐゴシック" panose="020B0600070205080204" pitchFamily="34" charset="-128"/>
              </a:rPr>
              <a:t>  4-8 A</a:t>
            </a:r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3200400" y="3276600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fr-FR" altLang="en-US" sz="2800">
                <a:ea typeface="ＭＳ Ｐゴシック" panose="020B0600070205080204" pitchFamily="34" charset="-128"/>
              </a:rPr>
              <a:t> Enfance et scolarité </a:t>
            </a:r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auto">
          <a:xfrm>
            <a:off x="1763713" y="4005263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2800" u="sng">
                <a:ea typeface="ＭＳ Ｐゴシック" panose="020B0600070205080204" pitchFamily="34" charset="-128"/>
              </a:rPr>
              <a:t>8-12 A</a:t>
            </a:r>
          </a:p>
        </p:txBody>
      </p:sp>
      <p:sp>
        <p:nvSpPr>
          <p:cNvPr id="32776" name="Rectangle 14"/>
          <p:cNvSpPr>
            <a:spLocks noChangeArrowheads="1"/>
          </p:cNvSpPr>
          <p:nvPr/>
        </p:nvSpPr>
        <p:spPr bwMode="auto">
          <a:xfrm>
            <a:off x="3200400" y="3919537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ja-JP" sz="2800" dirty="0">
                <a:ea typeface="ＭＳ Ｐゴシック" panose="020B0600070205080204" pitchFamily="34" charset="-128"/>
              </a:rPr>
              <a:t>_   Découverte des capacités</a:t>
            </a:r>
            <a:endParaRPr lang="fr-FR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1619250" y="4652963"/>
            <a:ext cx="158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2800" u="sng">
                <a:ea typeface="ＭＳ Ｐゴシック" panose="020B0600070205080204" pitchFamily="34" charset="-128"/>
              </a:rPr>
              <a:t>12-16 A</a:t>
            </a:r>
          </a:p>
        </p:txBody>
      </p:sp>
      <p:sp>
        <p:nvSpPr>
          <p:cNvPr id="32778" name="Rectangle 16"/>
          <p:cNvSpPr>
            <a:spLocks noChangeArrowheads="1"/>
          </p:cNvSpPr>
          <p:nvPr/>
        </p:nvSpPr>
        <p:spPr bwMode="auto">
          <a:xfrm>
            <a:off x="3200400" y="46482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fr-FR" altLang="en-US" sz="2800">
                <a:ea typeface="ＭＳ Ｐゴシック" panose="020B0600070205080204" pitchFamily="34" charset="-128"/>
              </a:rPr>
              <a:t>  Puberté et environnement</a:t>
            </a:r>
          </a:p>
        </p:txBody>
      </p:sp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1905000" y="53340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2800" u="sng">
                <a:ea typeface="ＭＳ Ｐゴシック" panose="020B0600070205080204" pitchFamily="34" charset="-128"/>
              </a:rPr>
              <a:t>&gt;20 A</a:t>
            </a:r>
          </a:p>
        </p:txBody>
      </p:sp>
      <p:sp>
        <p:nvSpPr>
          <p:cNvPr id="32780" name="Rectangle 18"/>
          <p:cNvSpPr>
            <a:spLocks noChangeArrowheads="1"/>
          </p:cNvSpPr>
          <p:nvPr/>
        </p:nvSpPr>
        <p:spPr bwMode="auto">
          <a:xfrm>
            <a:off x="3200400" y="5334000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fr-FR" altLang="en-US" sz="2800">
                <a:ea typeface="ＭＳ Ｐゴシック" panose="020B0600070205080204" pitchFamily="34" charset="-128"/>
              </a:rPr>
              <a:t>  Cr</a:t>
            </a:r>
            <a:r>
              <a:rPr lang="fr-FR" altLang="ja-JP" sz="2800">
                <a:ea typeface="ＭＳ Ｐゴシック" panose="020B0600070205080204" pitchFamily="34" charset="-128"/>
              </a:rPr>
              <a:t>éativité et Environnement</a:t>
            </a:r>
          </a:p>
          <a:p>
            <a:pPr eaLnBrk="1" hangingPunct="1">
              <a:buFontTx/>
              <a:buNone/>
            </a:pPr>
            <a:r>
              <a:rPr lang="fr-FR" altLang="en-US" sz="2800">
                <a:ea typeface="ＭＳ Ｐゴシック" panose="020B0600070205080204" pitchFamily="34" charset="-128"/>
              </a:rPr>
              <a:t>      Insertion professionnelle </a:t>
            </a:r>
          </a:p>
          <a:p>
            <a:pPr eaLnBrk="1" hangingPunct="1">
              <a:buFontTx/>
              <a:buNone/>
            </a:pPr>
            <a:r>
              <a:rPr lang="fr-FR" altLang="en-US" sz="2800">
                <a:ea typeface="ＭＳ Ｐゴシック" panose="020B0600070205080204" pitchFamily="34" charset="-128"/>
              </a:rPr>
              <a:t>      Avenir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1500" y="477838"/>
            <a:ext cx="78867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</a:rPr>
              <a:t>VISEOCONFERENCES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PROBLEMES RENCONTRES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9462"/>
            <a:ext cx="7886700" cy="281247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Familles</a:t>
            </a:r>
            <a:r>
              <a:rPr lang="en-US" sz="4400" dirty="0" smtClean="0"/>
              <a:t> </a:t>
            </a:r>
            <a:r>
              <a:rPr lang="en-US" sz="4400" dirty="0" err="1" smtClean="0"/>
              <a:t>en</a:t>
            </a:r>
            <a:r>
              <a:rPr lang="en-US" sz="4400" dirty="0" smtClean="0"/>
              <a:t> situation </a:t>
            </a:r>
            <a:r>
              <a:rPr lang="en-US" sz="4400" dirty="0" err="1" smtClean="0"/>
              <a:t>difficiles</a:t>
            </a:r>
            <a:endParaRPr lang="en-US" sz="4400" dirty="0" smtClean="0"/>
          </a:p>
          <a:p>
            <a:r>
              <a:rPr lang="en-US" sz="4400" dirty="0" err="1" smtClean="0"/>
              <a:t>Seances</a:t>
            </a:r>
            <a:r>
              <a:rPr lang="en-US" sz="4400" dirty="0" smtClean="0"/>
              <a:t> de rehabilitation indispensables </a:t>
            </a:r>
            <a:r>
              <a:rPr lang="en-US" sz="4400" dirty="0" err="1" smtClean="0"/>
              <a:t>comme</a:t>
            </a:r>
            <a:r>
              <a:rPr lang="en-US" sz="4400" dirty="0" smtClean="0"/>
              <a:t> la </a:t>
            </a:r>
            <a:r>
              <a:rPr lang="en-US" sz="4400" dirty="0" err="1" smtClean="0"/>
              <a:t>physiotherapie</a:t>
            </a:r>
            <a:r>
              <a:rPr lang="en-US" sz="4400" dirty="0" smtClean="0"/>
              <a:t> </a:t>
            </a:r>
            <a:r>
              <a:rPr lang="en-US" sz="4400" dirty="0" err="1" smtClean="0"/>
              <a:t>respiratoire</a:t>
            </a:r>
            <a:r>
              <a:rPr lang="en-US" sz="4400" dirty="0" smtClean="0"/>
              <a:t> des </a:t>
            </a:r>
            <a:r>
              <a:rPr lang="en-US" sz="4400" dirty="0" err="1" smtClean="0"/>
              <a:t>encombrements</a:t>
            </a:r>
            <a:r>
              <a:rPr lang="en-US" sz="4400" dirty="0" smtClean="0"/>
              <a:t> </a:t>
            </a:r>
            <a:r>
              <a:rPr lang="en-US" sz="4400" dirty="0" err="1" smtClean="0"/>
              <a:t>bronchiques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Deplacement</a:t>
            </a:r>
            <a:r>
              <a:rPr lang="en-US" sz="4400" dirty="0" smtClean="0"/>
              <a:t> a domicile </a:t>
            </a:r>
            <a:r>
              <a:rPr lang="en-US" sz="4400" dirty="0" err="1" smtClean="0"/>
              <a:t>tres</a:t>
            </a:r>
            <a:r>
              <a:rPr lang="en-US" sz="4400" dirty="0" smtClean="0"/>
              <a:t> </a:t>
            </a:r>
            <a:r>
              <a:rPr lang="en-US" sz="4400" dirty="0" err="1" smtClean="0"/>
              <a:t>limitees</a:t>
            </a:r>
            <a:r>
              <a:rPr lang="en-US" sz="4400" dirty="0" smtClean="0"/>
              <a:t> </a:t>
            </a:r>
          </a:p>
          <a:p>
            <a:endParaRPr lang="en-US" sz="4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ACCUEIL D’URGENCES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6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0001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05383" y="547611"/>
            <a:ext cx="5936240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Approche</a:t>
            </a: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Globale</a:t>
            </a: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et Droit a la 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sont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impactes</a:t>
            </a: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par le COVID 19  </a:t>
            </a:r>
            <a:endParaRPr lang="en-US" altLang="en-US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9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Impact du </a:t>
            </a:r>
            <a:r>
              <a:rPr lang="en-US" b="1" dirty="0" err="1" smtClean="0">
                <a:solidFill>
                  <a:schemeClr val="bg1"/>
                </a:solidFill>
              </a:rPr>
              <a:t>Covid</a:t>
            </a:r>
            <a:r>
              <a:rPr lang="en-US" b="1" dirty="0" smtClean="0">
                <a:solidFill>
                  <a:schemeClr val="bg1"/>
                </a:solidFill>
              </a:rPr>
              <a:t> 19 sur le personnel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63" y="2338581"/>
            <a:ext cx="7886700" cy="1608952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Salaire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Formation continue </a:t>
            </a:r>
          </a:p>
          <a:p>
            <a:r>
              <a:rPr lang="en-US" sz="5400" dirty="0" smtClean="0"/>
              <a:t>Vie </a:t>
            </a:r>
            <a:r>
              <a:rPr lang="en-US" sz="5400" dirty="0" err="1" smtClean="0"/>
              <a:t>professionnelle</a:t>
            </a:r>
            <a:r>
              <a:rPr lang="en-US" sz="5400" dirty="0" smtClean="0"/>
              <a:t> et </a:t>
            </a:r>
            <a:r>
              <a:rPr lang="en-US" sz="5400" dirty="0" err="1" smtClean="0"/>
              <a:t>spirituelle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21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91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5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01663" y="1614488"/>
            <a:ext cx="8229600" cy="4525962"/>
          </a:xfrm>
          <a:solidFill>
            <a:schemeClr val="accent2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090848" y="2262446"/>
            <a:ext cx="7840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APPROCHE GLOBALE= DIGNITE   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94365" y="2908777"/>
            <a:ext cx="914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969294" y="3973030"/>
            <a:ext cx="6083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DROITS       </a:t>
            </a:r>
            <a:r>
              <a:rPr lang="en-US" altLang="en-US" sz="3600" dirty="0">
                <a:solidFill>
                  <a:schemeClr val="bg1"/>
                </a:solidFill>
              </a:rPr>
              <a:t>&amp;    </a:t>
            </a:r>
            <a:r>
              <a:rPr lang="en-US" altLang="en-US" sz="3600" dirty="0" smtClean="0">
                <a:solidFill>
                  <a:schemeClr val="bg1"/>
                </a:solidFill>
              </a:rPr>
              <a:t>BESOINS  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86565" y="2912285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itle 2"/>
          <p:cNvSpPr>
            <a:spLocks noGrp="1"/>
          </p:cNvSpPr>
          <p:nvPr>
            <p:ph type="title"/>
          </p:nvPr>
        </p:nvSpPr>
        <p:spPr>
          <a:xfrm>
            <a:off x="601663" y="471488"/>
            <a:ext cx="8229600" cy="11430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bg2"/>
                </a:solidFill>
              </a:rPr>
              <a:t>PPRISE EN CHARGE HANDICAP </a:t>
            </a:r>
          </a:p>
        </p:txBody>
      </p:sp>
    </p:spTree>
    <p:extLst>
      <p:ext uri="{BB962C8B-B14F-4D97-AF65-F5344CB8AC3E}">
        <p14:creationId xmlns:p14="http://schemas.microsoft.com/office/powerpoint/2010/main" val="6970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874508" y="2936304"/>
            <a:ext cx="7543800" cy="342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EDUCATION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SOINS MEDICAUX 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REHABILITATION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SUPPORT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SOCIAL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INSERTION SOCIALE  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15363" name="Line 8"/>
          <p:cNvSpPr>
            <a:spLocks noChangeShapeType="1"/>
          </p:cNvSpPr>
          <p:nvPr/>
        </p:nvSpPr>
        <p:spPr bwMode="auto">
          <a:xfrm flipV="1">
            <a:off x="914400" y="1219200"/>
            <a:ext cx="3810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4724400" y="1219200"/>
            <a:ext cx="3733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 rot="-1568730">
            <a:off x="1025525" y="1504306"/>
            <a:ext cx="364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DEVELOPPEMEMENT</a:t>
            </a:r>
            <a:endParaRPr lang="en-US" altLang="en-US" sz="2400" dirty="0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 rot="1531948">
            <a:off x="4964497" y="1506865"/>
            <a:ext cx="3767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ACCOMPAGNEMENT</a:t>
            </a:r>
            <a:endParaRPr lang="en-US" altLang="en-US" sz="2800" dirty="0"/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3205330" y="2099787"/>
            <a:ext cx="3502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LE DROIT A  </a:t>
            </a:r>
            <a:endParaRPr lang="en-US" altLang="en-US" sz="3600" b="1" dirty="0"/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819400" y="138981"/>
            <a:ext cx="3688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APPROCHE GLOBALE  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>
          <a:xfrm>
            <a:off x="6800212" y="3501933"/>
            <a:ext cx="731520" cy="63483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6794343" y="4128250"/>
            <a:ext cx="731520" cy="63483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6794343" y="4644162"/>
            <a:ext cx="731520" cy="63483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914171" y="5261299"/>
            <a:ext cx="731520" cy="63483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61988" y="196532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0" charset="0"/>
                <a:ea typeface="ＭＳ Ｐゴシック" pitchFamily="20" charset="-128"/>
              </a:rPr>
              <a:t>Naissance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158038" y="196532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0" charset="0"/>
                <a:ea typeface="ＭＳ Ｐゴシック" pitchFamily="20" charset="-128"/>
              </a:rPr>
              <a:t>Fin de vie</a:t>
            </a:r>
          </a:p>
        </p:txBody>
      </p:sp>
      <p:grpSp>
        <p:nvGrpSpPr>
          <p:cNvPr id="16388" name="Group 15"/>
          <p:cNvGrpSpPr>
            <a:grpSpLocks/>
          </p:cNvGrpSpPr>
          <p:nvPr/>
        </p:nvGrpSpPr>
        <p:grpSpPr bwMode="auto">
          <a:xfrm>
            <a:off x="3240088" y="247650"/>
            <a:ext cx="2667000" cy="6384925"/>
            <a:chOff x="2408" y="132"/>
            <a:chExt cx="1680" cy="4022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 rot="3500">
              <a:off x="2615" y="132"/>
              <a:ext cx="960" cy="4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Approche Globale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 rot="3500">
              <a:off x="2408" y="3788"/>
              <a:ext cx="720" cy="36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Projet de Vie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 rot="3500">
              <a:off x="3128" y="3788"/>
              <a:ext cx="960" cy="36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Programme Individualisé</a:t>
              </a:r>
            </a:p>
          </p:txBody>
        </p:sp>
      </p:grpSp>
      <p:grpSp>
        <p:nvGrpSpPr>
          <p:cNvPr id="12295" name="Group 19"/>
          <p:cNvGrpSpPr>
            <a:grpSpLocks/>
          </p:cNvGrpSpPr>
          <p:nvPr/>
        </p:nvGrpSpPr>
        <p:grpSpPr bwMode="auto">
          <a:xfrm>
            <a:off x="1584803" y="2359589"/>
            <a:ext cx="5976568" cy="2508251"/>
            <a:chOff x="1537" y="1301"/>
            <a:chExt cx="3155" cy="1580"/>
          </a:xfrm>
          <a:solidFill>
            <a:schemeClr val="accent2"/>
          </a:solidFill>
        </p:grpSpPr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2620" y="1301"/>
              <a:ext cx="734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Suivi Médical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414" y="1581"/>
              <a:ext cx="761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Réhabilitation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1537" y="1911"/>
              <a:ext cx="108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Éducation spécialisée</a:t>
              </a:r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1537" y="2274"/>
              <a:ext cx="1398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Apprentissage professionnel</a:t>
              </a: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3099" y="2515"/>
              <a:ext cx="1008" cy="3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Suivi familial et social</a:t>
              </a: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3540" y="1941"/>
              <a:ext cx="1152" cy="3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0" charset="0"/>
                  <a:ea typeface="ＭＳ Ｐゴシック" pitchFamily="20" charset="-128"/>
                </a:rPr>
                <a:t>Action auprès de l’environnement</a:t>
              </a:r>
            </a:p>
          </p:txBody>
        </p:sp>
      </p:grpSp>
      <p:sp>
        <p:nvSpPr>
          <p:cNvPr id="2" name="Quad Arrow 1"/>
          <p:cNvSpPr/>
          <p:nvPr/>
        </p:nvSpPr>
        <p:spPr>
          <a:xfrm>
            <a:off x="3822700" y="2870200"/>
            <a:ext cx="1216025" cy="1216025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4189413" y="4897438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1295400" y="1039813"/>
            <a:ext cx="6265863" cy="140335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09800" y="34290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ja-JP" dirty="0">
                <a:ea typeface="ＭＳ Ｐゴシック" panose="020B0600070205080204" pitchFamily="34" charset="-128"/>
              </a:rPr>
              <a:t>Institut Médico-Socio-Pédagogique</a:t>
            </a:r>
            <a:endParaRPr lang="fr-FR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09800" y="44196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ja-JP">
                <a:ea typeface="ＭＳ Ｐゴシック" panose="020B0600070205080204" pitchFamily="34" charset="-128"/>
              </a:rPr>
              <a:t>Crée en 1976 - ONG Loi 1901</a:t>
            </a:r>
            <a:endParaRPr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209800" y="541020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ja-JP">
                <a:ea typeface="ＭＳ Ｐゴシック" panose="020B0600070205080204" pitchFamily="34" charset="-128"/>
              </a:rPr>
              <a:t>1700 familles - 1877 enfants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fr-FR" altLang="ja-JP" sz="2600">
                <a:ea typeface="ＭＳ Ｐゴシック" panose="020B0600070205080204" pitchFamily="34" charset="-128"/>
              </a:rPr>
              <a:t>Handicap mental - physique - Autisme etc…</a:t>
            </a:r>
            <a:endParaRPr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rot="-5400000">
            <a:off x="1790700" y="35433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rot="-5400000">
            <a:off x="1790700" y="45339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rot="-5400000">
            <a:off x="1790700" y="55245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4" y="167268"/>
            <a:ext cx="4137103" cy="224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1078" y="2479287"/>
            <a:ext cx="36729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ECOLE DE VIE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IMPACT DU COVID 19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67" y="3691054"/>
            <a:ext cx="8726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RUPTURE DU PROJET DE VIE </a:t>
            </a:r>
          </a:p>
          <a:p>
            <a:pPr algn="ctr"/>
            <a:r>
              <a:rPr lang="en-US" sz="4400" b="1" dirty="0" smtClean="0"/>
              <a:t>RUPTURE DE L’ APPROCHE GLOBALE </a:t>
            </a:r>
            <a:endParaRPr lang="en-US" sz="4400" b="1" dirty="0"/>
          </a:p>
        </p:txBody>
      </p:sp>
      <p:sp>
        <p:nvSpPr>
          <p:cNvPr id="5" name="Down Arrow 4"/>
          <p:cNvSpPr/>
          <p:nvPr/>
        </p:nvSpPr>
        <p:spPr>
          <a:xfrm>
            <a:off x="3969835" y="2201667"/>
            <a:ext cx="95599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Mesures</a:t>
            </a:r>
            <a:r>
              <a:rPr lang="en-US" sz="3600" b="1" dirty="0" smtClean="0">
                <a:solidFill>
                  <a:schemeClr val="bg1"/>
                </a:solidFill>
              </a:rPr>
              <a:t> Adoptees Durant COVID 19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31040"/>
            <a:ext cx="7886700" cy="1162902"/>
          </a:xfrm>
        </p:spPr>
        <p:txBody>
          <a:bodyPr/>
          <a:lstStyle/>
          <a:p>
            <a:r>
              <a:rPr lang="en-US" dirty="0" smtClean="0"/>
              <a:t>VISEOCONFERENCES </a:t>
            </a:r>
          </a:p>
          <a:p>
            <a:r>
              <a:rPr lang="en-US" dirty="0" smtClean="0"/>
              <a:t>ACCUEIL LIMITEE AUX URGENCES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VISEOCONFERENCES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PROBLEMES RENCONTRES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9371"/>
            <a:ext cx="7886700" cy="37053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ASSURER LA DISPONIBILITE A TOUTES LES FAMILLES </a:t>
            </a:r>
          </a:p>
          <a:p>
            <a:pPr marL="0" indent="0">
              <a:buNone/>
            </a:pPr>
            <a:r>
              <a:rPr lang="en-US" dirty="0" smtClean="0"/>
              <a:t>ASSURER LA CONNEXION INTERNET VUE LES COUPURE DU COURANT </a:t>
            </a:r>
          </a:p>
          <a:p>
            <a:pPr marL="0" indent="0">
              <a:buNone/>
            </a:pPr>
            <a:r>
              <a:rPr lang="en-US" dirty="0" smtClean="0"/>
              <a:t>COMPLIANCE DES PARENTS </a:t>
            </a:r>
          </a:p>
          <a:p>
            <a:pPr marL="0" indent="0">
              <a:buNone/>
            </a:pPr>
            <a:r>
              <a:rPr lang="en-US" dirty="0" smtClean="0"/>
              <a:t>COMMUNICATION ET ASSIDUITE </a:t>
            </a:r>
          </a:p>
          <a:p>
            <a:pPr marL="0" indent="0">
              <a:buNone/>
            </a:pPr>
            <a:r>
              <a:rPr lang="en-US" dirty="0" smtClean="0"/>
              <a:t>MAUVAISE INTERPRETATION A DISTANCE </a:t>
            </a:r>
          </a:p>
          <a:p>
            <a:pPr marL="0" indent="0">
              <a:buNone/>
            </a:pPr>
            <a:r>
              <a:rPr lang="en-US" dirty="0" smtClean="0"/>
              <a:t>MANQUE D’INTERACTION AVEC LES ENFANTS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spect="1" noChangeArrowheads="1" noTextEdit="1"/>
          </p:cNvSpPr>
          <p:nvPr/>
        </p:nvSpPr>
        <p:spPr bwMode="auto">
          <a:xfrm>
            <a:off x="139700" y="863600"/>
            <a:ext cx="900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700338" y="1773238"/>
            <a:ext cx="4000500" cy="4000500"/>
          </a:xfrm>
          <a:prstGeom prst="flowChartSummingJunction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348038" y="2420938"/>
            <a:ext cx="2628900" cy="2628900"/>
          </a:xfrm>
          <a:prstGeom prst="flowChartSummingJunction">
            <a:avLst/>
          </a:prstGeom>
          <a:solidFill>
            <a:srgbClr val="FF99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95738" y="3068638"/>
            <a:ext cx="1485900" cy="1485900"/>
          </a:xfrm>
          <a:prstGeom prst="flowChartSummingJunction">
            <a:avLst/>
          </a:prstGeom>
          <a:solidFill>
            <a:srgbClr val="C0C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22534" name="AutoShape 6"/>
          <p:cNvCxnSpPr>
            <a:cxnSpLocks noChangeShapeType="1"/>
            <a:stCxn id="22531" idx="0"/>
            <a:endCxn id="22531" idx="4"/>
          </p:cNvCxnSpPr>
          <p:nvPr/>
        </p:nvCxnSpPr>
        <p:spPr bwMode="auto">
          <a:xfrm>
            <a:off x="4700588" y="1763713"/>
            <a:ext cx="0" cy="40195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AutoShape 7"/>
          <p:cNvCxnSpPr>
            <a:cxnSpLocks noChangeShapeType="1"/>
            <a:stCxn id="22531" idx="2"/>
            <a:endCxn id="22531" idx="6"/>
          </p:cNvCxnSpPr>
          <p:nvPr/>
        </p:nvCxnSpPr>
        <p:spPr bwMode="auto">
          <a:xfrm>
            <a:off x="2690813" y="3773488"/>
            <a:ext cx="40195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AutoShape 8"/>
          <p:cNvSpPr>
            <a:spLocks/>
          </p:cNvSpPr>
          <p:nvPr/>
        </p:nvSpPr>
        <p:spPr bwMode="auto">
          <a:xfrm>
            <a:off x="7239000" y="2921000"/>
            <a:ext cx="1651000" cy="647700"/>
          </a:xfrm>
          <a:prstGeom prst="borderCallout1">
            <a:avLst>
              <a:gd name="adj1" fmla="val 17648"/>
              <a:gd name="adj2" fmla="val -4616"/>
              <a:gd name="adj3" fmla="val -68630"/>
              <a:gd name="adj4" fmla="val -7076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globale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>
            <a:off x="6011863" y="1341438"/>
            <a:ext cx="2832100" cy="609600"/>
          </a:xfrm>
          <a:prstGeom prst="borderCallout2">
            <a:avLst>
              <a:gd name="adj1" fmla="val 18750"/>
              <a:gd name="adj2" fmla="val -2690"/>
              <a:gd name="adj3" fmla="val 18750"/>
              <a:gd name="adj4" fmla="val -24662"/>
              <a:gd name="adj5" fmla="val 81250"/>
              <a:gd name="adj6" fmla="val -4708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Autonomie de la vie quotidienne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38" name="AutoShape 10"/>
          <p:cNvSpPr>
            <a:spLocks/>
          </p:cNvSpPr>
          <p:nvPr/>
        </p:nvSpPr>
        <p:spPr bwMode="auto">
          <a:xfrm>
            <a:off x="7315200" y="4140200"/>
            <a:ext cx="1397000" cy="596900"/>
          </a:xfrm>
          <a:prstGeom prst="borderCallout1">
            <a:avLst>
              <a:gd name="adj1" fmla="val 19148"/>
              <a:gd name="adj2" fmla="val -5454"/>
              <a:gd name="adj3" fmla="val -44681"/>
              <a:gd name="adj4" fmla="val -4818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Motricité fine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762000" y="5969000"/>
            <a:ext cx="2057400" cy="660400"/>
          </a:xfrm>
          <a:prstGeom prst="borderCallout2">
            <a:avLst>
              <a:gd name="adj1" fmla="val 17306"/>
              <a:gd name="adj2" fmla="val 103704"/>
              <a:gd name="adj3" fmla="val 17306"/>
              <a:gd name="adj4" fmla="val 113810"/>
              <a:gd name="adj5" fmla="val -7694"/>
              <a:gd name="adj6" fmla="val 18827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cognitif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40" name="AutoShape 12"/>
          <p:cNvSpPr>
            <a:spLocks/>
          </p:cNvSpPr>
          <p:nvPr/>
        </p:nvSpPr>
        <p:spPr bwMode="auto">
          <a:xfrm>
            <a:off x="381000" y="4749800"/>
            <a:ext cx="1930400" cy="571500"/>
          </a:xfrm>
          <a:prstGeom prst="borderCallout1">
            <a:avLst>
              <a:gd name="adj1" fmla="val 20000"/>
              <a:gd name="adj2" fmla="val 103949"/>
              <a:gd name="adj3" fmla="val 95556"/>
              <a:gd name="adj4" fmla="val 14737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Ouverture relationnelle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304800" y="3149600"/>
            <a:ext cx="1905000" cy="558800"/>
          </a:xfrm>
          <a:prstGeom prst="borderCallout1">
            <a:avLst>
              <a:gd name="adj1" fmla="val 20454"/>
              <a:gd name="adj2" fmla="val 104000"/>
              <a:gd name="adj3" fmla="val 134093"/>
              <a:gd name="adj4" fmla="val 12400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Comportement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42" name="AutoShape 14"/>
          <p:cNvSpPr>
            <a:spLocks/>
          </p:cNvSpPr>
          <p:nvPr/>
        </p:nvSpPr>
        <p:spPr bwMode="auto">
          <a:xfrm>
            <a:off x="381000" y="1600200"/>
            <a:ext cx="2438400" cy="685800"/>
          </a:xfrm>
          <a:prstGeom prst="borderCallout2">
            <a:avLst>
              <a:gd name="adj1" fmla="val 16667"/>
              <a:gd name="adj2" fmla="val 103125"/>
              <a:gd name="adj3" fmla="val 16667"/>
              <a:gd name="adj4" fmla="val 108657"/>
              <a:gd name="adj5" fmla="val 114815"/>
              <a:gd name="adj6" fmla="val 11816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600" b="1">
                <a:ea typeface="ＭＳ Ｐゴシック" panose="020B0600070205080204" pitchFamily="34" charset="-128"/>
              </a:rPr>
              <a:t>Développement humain et spirituel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4724400" y="3378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26%</a:t>
            </a: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4876800" y="2921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25%</a:t>
            </a:r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5181600" y="2349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49%</a:t>
            </a: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5067300" y="3606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19%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524500" y="33782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16%</a:t>
            </a: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6096000" y="3149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65%</a:t>
            </a: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5067300" y="4064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17%</a:t>
            </a: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5524500" y="4216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42%</a:t>
            </a: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6096000" y="4406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41%</a:t>
            </a:r>
          </a:p>
        </p:txBody>
      </p:sp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4724400" y="42164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21%</a:t>
            </a:r>
          </a:p>
        </p:txBody>
      </p: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4953000" y="4749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9%</a:t>
            </a:r>
          </a:p>
        </p:txBody>
      </p:sp>
      <p:sp>
        <p:nvSpPr>
          <p:cNvPr id="22554" name="WordArt 26"/>
          <p:cNvSpPr>
            <a:spLocks noChangeArrowheads="1" noChangeShapeType="1" noTextEdit="1"/>
          </p:cNvSpPr>
          <p:nvPr/>
        </p:nvSpPr>
        <p:spPr bwMode="auto">
          <a:xfrm>
            <a:off x="5181600" y="5321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70%</a:t>
            </a:r>
          </a:p>
        </p:txBody>
      </p:sp>
      <p:sp>
        <p:nvSpPr>
          <p:cNvPr id="22555" name="WordArt 27"/>
          <p:cNvSpPr>
            <a:spLocks noChangeArrowheads="1" noChangeShapeType="1" noTextEdit="1"/>
          </p:cNvSpPr>
          <p:nvPr/>
        </p:nvSpPr>
        <p:spPr bwMode="auto">
          <a:xfrm>
            <a:off x="3924300" y="53213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32%</a:t>
            </a:r>
          </a:p>
        </p:txBody>
      </p:sp>
      <p:sp>
        <p:nvSpPr>
          <p:cNvPr id="22556" name="WordArt 28"/>
          <p:cNvSpPr>
            <a:spLocks noChangeArrowheads="1" noChangeShapeType="1" noTextEdit="1"/>
          </p:cNvSpPr>
          <p:nvPr/>
        </p:nvSpPr>
        <p:spPr bwMode="auto">
          <a:xfrm>
            <a:off x="4152900" y="4749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40%</a:t>
            </a:r>
          </a:p>
        </p:txBody>
      </p:sp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4381500" y="4292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28%</a:t>
            </a:r>
          </a:p>
        </p:txBody>
      </p:sp>
      <p:sp>
        <p:nvSpPr>
          <p:cNvPr id="22558" name="WordArt 30"/>
          <p:cNvSpPr>
            <a:spLocks noChangeArrowheads="1" noChangeShapeType="1" noTextEdit="1"/>
          </p:cNvSpPr>
          <p:nvPr/>
        </p:nvSpPr>
        <p:spPr bwMode="auto">
          <a:xfrm>
            <a:off x="3009900" y="44069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50%</a:t>
            </a:r>
          </a:p>
        </p:txBody>
      </p:sp>
      <p:sp>
        <p:nvSpPr>
          <p:cNvPr id="22559" name="WordArt 31"/>
          <p:cNvSpPr>
            <a:spLocks noChangeArrowheads="1" noChangeShapeType="1" noTextEdit="1"/>
          </p:cNvSpPr>
          <p:nvPr/>
        </p:nvSpPr>
        <p:spPr bwMode="auto">
          <a:xfrm>
            <a:off x="3581400" y="4292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2560" name="WordArt 32"/>
          <p:cNvSpPr>
            <a:spLocks noChangeArrowheads="1" noChangeShapeType="1" noTextEdit="1"/>
          </p:cNvSpPr>
          <p:nvPr/>
        </p:nvSpPr>
        <p:spPr bwMode="auto">
          <a:xfrm>
            <a:off x="4038600" y="4064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8%</a:t>
            </a:r>
          </a:p>
        </p:txBody>
      </p:sp>
      <p:sp>
        <p:nvSpPr>
          <p:cNvPr id="22561" name="WordArt 33"/>
          <p:cNvSpPr>
            <a:spLocks noChangeArrowheads="1" noChangeShapeType="1" noTextEdit="1"/>
          </p:cNvSpPr>
          <p:nvPr/>
        </p:nvSpPr>
        <p:spPr bwMode="auto">
          <a:xfrm>
            <a:off x="4038600" y="36068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10%</a:t>
            </a:r>
          </a:p>
        </p:txBody>
      </p:sp>
      <p:sp>
        <p:nvSpPr>
          <p:cNvPr id="22562" name="WordArt 34"/>
          <p:cNvSpPr>
            <a:spLocks noChangeArrowheads="1" noChangeShapeType="1" noTextEdit="1"/>
          </p:cNvSpPr>
          <p:nvPr/>
        </p:nvSpPr>
        <p:spPr bwMode="auto">
          <a:xfrm>
            <a:off x="3581400" y="34925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43%</a:t>
            </a:r>
          </a:p>
        </p:txBody>
      </p:sp>
      <p:sp>
        <p:nvSpPr>
          <p:cNvPr id="22563" name="WordArt 35"/>
          <p:cNvSpPr>
            <a:spLocks noChangeArrowheads="1" noChangeShapeType="1" noTextEdit="1"/>
          </p:cNvSpPr>
          <p:nvPr/>
        </p:nvSpPr>
        <p:spPr bwMode="auto">
          <a:xfrm>
            <a:off x="3009900" y="31496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47%</a:t>
            </a:r>
          </a:p>
        </p:txBody>
      </p:sp>
      <p:sp>
        <p:nvSpPr>
          <p:cNvPr id="22564" name="WordArt 36"/>
          <p:cNvSpPr>
            <a:spLocks noChangeArrowheads="1" noChangeShapeType="1" noTextEdit="1"/>
          </p:cNvSpPr>
          <p:nvPr/>
        </p:nvSpPr>
        <p:spPr bwMode="auto">
          <a:xfrm>
            <a:off x="4381500" y="3302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49%</a:t>
            </a:r>
          </a:p>
        </p:txBody>
      </p:sp>
      <p:sp>
        <p:nvSpPr>
          <p:cNvPr id="22565" name="WordArt 37"/>
          <p:cNvSpPr>
            <a:spLocks noChangeArrowheads="1" noChangeShapeType="1" noTextEdit="1"/>
          </p:cNvSpPr>
          <p:nvPr/>
        </p:nvSpPr>
        <p:spPr bwMode="auto">
          <a:xfrm>
            <a:off x="4152900" y="2921000"/>
            <a:ext cx="2286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51%</a:t>
            </a:r>
          </a:p>
        </p:txBody>
      </p:sp>
      <p:cxnSp>
        <p:nvCxnSpPr>
          <p:cNvPr id="22566" name="AutoShape 38"/>
          <p:cNvCxnSpPr>
            <a:cxnSpLocks noChangeShapeType="1"/>
            <a:endCxn id="22531" idx="7"/>
          </p:cNvCxnSpPr>
          <p:nvPr/>
        </p:nvCxnSpPr>
        <p:spPr bwMode="auto">
          <a:xfrm>
            <a:off x="4716463" y="1844675"/>
            <a:ext cx="1398587" cy="5048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7" name="AutoShape 39"/>
          <p:cNvCxnSpPr>
            <a:cxnSpLocks noChangeShapeType="1"/>
          </p:cNvCxnSpPr>
          <p:nvPr/>
        </p:nvCxnSpPr>
        <p:spPr bwMode="auto">
          <a:xfrm flipH="1">
            <a:off x="6011863" y="2420938"/>
            <a:ext cx="79375" cy="12588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8" name="AutoShape 40"/>
          <p:cNvCxnSpPr>
            <a:cxnSpLocks noChangeShapeType="1"/>
            <a:stCxn id="22532" idx="6"/>
            <a:endCxn id="22531" idx="5"/>
          </p:cNvCxnSpPr>
          <p:nvPr/>
        </p:nvCxnSpPr>
        <p:spPr bwMode="auto">
          <a:xfrm>
            <a:off x="5986463" y="3735388"/>
            <a:ext cx="128587" cy="14620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AutoShape 41"/>
          <p:cNvCxnSpPr>
            <a:cxnSpLocks noChangeShapeType="1"/>
            <a:stCxn id="22531" idx="5"/>
            <a:endCxn id="22532" idx="4"/>
          </p:cNvCxnSpPr>
          <p:nvPr/>
        </p:nvCxnSpPr>
        <p:spPr bwMode="auto">
          <a:xfrm flipH="1" flipV="1">
            <a:off x="4662488" y="5059363"/>
            <a:ext cx="1452562" cy="1381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AutoShape 42"/>
          <p:cNvCxnSpPr>
            <a:cxnSpLocks noChangeShapeType="1"/>
            <a:stCxn id="22532" idx="4"/>
            <a:endCxn id="22531" idx="3"/>
          </p:cNvCxnSpPr>
          <p:nvPr/>
        </p:nvCxnSpPr>
        <p:spPr bwMode="auto">
          <a:xfrm flipH="1">
            <a:off x="3286125" y="5059363"/>
            <a:ext cx="1376363" cy="1381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43"/>
          <p:cNvCxnSpPr>
            <a:cxnSpLocks noChangeShapeType="1"/>
            <a:stCxn id="22531" idx="3"/>
            <a:endCxn id="22531" idx="2"/>
          </p:cNvCxnSpPr>
          <p:nvPr/>
        </p:nvCxnSpPr>
        <p:spPr bwMode="auto">
          <a:xfrm flipH="1" flipV="1">
            <a:off x="2690813" y="3773488"/>
            <a:ext cx="595312" cy="14239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44"/>
          <p:cNvCxnSpPr>
            <a:cxnSpLocks noChangeShapeType="1"/>
            <a:stCxn id="22531" idx="2"/>
            <a:endCxn id="22532" idx="1"/>
          </p:cNvCxnSpPr>
          <p:nvPr/>
        </p:nvCxnSpPr>
        <p:spPr bwMode="auto">
          <a:xfrm flipV="1">
            <a:off x="2690813" y="2795588"/>
            <a:ext cx="1041400" cy="9779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3" name="AutoShape 45"/>
          <p:cNvCxnSpPr>
            <a:cxnSpLocks noChangeShapeType="1"/>
            <a:stCxn id="22532" idx="1"/>
            <a:endCxn id="22531" idx="0"/>
          </p:cNvCxnSpPr>
          <p:nvPr/>
        </p:nvCxnSpPr>
        <p:spPr bwMode="auto">
          <a:xfrm flipV="1">
            <a:off x="3732213" y="1763713"/>
            <a:ext cx="968375" cy="10318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4" name="AutoShape 46"/>
          <p:cNvSpPr>
            <a:spLocks/>
          </p:cNvSpPr>
          <p:nvPr/>
        </p:nvSpPr>
        <p:spPr bwMode="auto">
          <a:xfrm>
            <a:off x="6781800" y="6045200"/>
            <a:ext cx="1828800" cy="381000"/>
          </a:xfrm>
          <a:prstGeom prst="borderCallout1">
            <a:avLst>
              <a:gd name="adj1" fmla="val 30000"/>
              <a:gd name="adj2" fmla="val -4167"/>
              <a:gd name="adj3" fmla="val -195000"/>
              <a:gd name="adj4" fmla="val -3637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ea typeface="ＭＳ Ｐゴシック" panose="020B0600070205080204" pitchFamily="34" charset="-128"/>
              </a:rPr>
              <a:t>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ea typeface="ＭＳ Ｐゴシック" panose="020B0600070205080204" pitchFamily="34" charset="-128"/>
            </a:endParaRP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209800" y="221448"/>
            <a:ext cx="4267200" cy="95410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EFFETS Handicap </a:t>
            </a: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36749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613</Words>
  <Application>Microsoft Office PowerPoint</Application>
  <PresentationFormat>On-screen Show (4:3)</PresentationFormat>
  <Paragraphs>235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Bookman Old Style</vt:lpstr>
      <vt:lpstr>Calibri</vt:lpstr>
      <vt:lpstr>Calibri Light</vt:lpstr>
      <vt:lpstr>Times</vt:lpstr>
      <vt:lpstr>Office Theme</vt:lpstr>
      <vt:lpstr>Les Defis de La Scolarite et Handicap chez l’’enfant et COVID 19  </vt:lpstr>
      <vt:lpstr>PPRISE EN CHARGE HANDICAP </vt:lpstr>
      <vt:lpstr>PowerPoint Presentation</vt:lpstr>
      <vt:lpstr>PowerPoint Presentation</vt:lpstr>
      <vt:lpstr>PowerPoint Presentation</vt:lpstr>
      <vt:lpstr>IMPACT DU COVID 19 </vt:lpstr>
      <vt:lpstr>Mesures Adoptees Durant COVID 19</vt:lpstr>
      <vt:lpstr>VISEOCONFERENCES PROBLEMES RENCONTRES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ACCUEIL D’URGENCES </vt:lpstr>
      <vt:lpstr>PowerPoint Presentation</vt:lpstr>
      <vt:lpstr>Impact du Covid 19 sur le personnel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Handicap  Approach &amp; Prevention</dc:title>
  <dc:creator>user</dc:creator>
  <cp:lastModifiedBy>DrJH</cp:lastModifiedBy>
  <cp:revision>11</cp:revision>
  <dcterms:created xsi:type="dcterms:W3CDTF">2017-10-11T15:57:56Z</dcterms:created>
  <dcterms:modified xsi:type="dcterms:W3CDTF">2020-11-01T05:36:45Z</dcterms:modified>
</cp:coreProperties>
</file>