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  <p:sldMasterId id="2147483750" r:id="rId2"/>
  </p:sldMasterIdLst>
  <p:notesMasterIdLst>
    <p:notesMasterId r:id="rId14"/>
  </p:notesMasterIdLst>
  <p:sldIdLst>
    <p:sldId id="688" r:id="rId3"/>
    <p:sldId id="594" r:id="rId4"/>
    <p:sldId id="1017" r:id="rId5"/>
    <p:sldId id="1018" r:id="rId6"/>
    <p:sldId id="2164" r:id="rId7"/>
    <p:sldId id="1015" r:id="rId8"/>
    <p:sldId id="1019" r:id="rId9"/>
    <p:sldId id="1021" r:id="rId10"/>
    <p:sldId id="1020" r:id="rId11"/>
    <p:sldId id="2163" r:id="rId12"/>
    <p:sldId id="100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95A5FC-4D35-4C3F-8CC8-A35667FB82AE}">
          <p14:sldIdLst>
            <p14:sldId id="688"/>
            <p14:sldId id="594"/>
            <p14:sldId id="1017"/>
            <p14:sldId id="1018"/>
            <p14:sldId id="2164"/>
            <p14:sldId id="1015"/>
            <p14:sldId id="1019"/>
            <p14:sldId id="1021"/>
            <p14:sldId id="1020"/>
            <p14:sldId id="2163"/>
            <p14:sldId id="10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5"/>
    <a:srgbClr val="3366CC"/>
    <a:srgbClr val="F0301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0129" autoAdjust="0"/>
  </p:normalViewPr>
  <p:slideViewPr>
    <p:cSldViewPr>
      <p:cViewPr varScale="1">
        <p:scale>
          <a:sx n="103" d="100"/>
          <a:sy n="103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76D5D-1347-44BE-9468-18706034E012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F2579-E084-4BE5-B155-114E7DEDD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5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A434-5912-4613-A6F5-AF9D36FEBD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674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A434-5912-4613-A6F5-AF9D36FEBD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27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A434-5912-4613-A6F5-AF9D36FEBD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28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A434-5912-4613-A6F5-AF9D36FEBD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98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2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2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70462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2579-E084-4BE5-B155-114E7DEDDB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61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062896" y="3732398"/>
            <a:ext cx="6605448" cy="864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GB" sz="160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 flipV="1">
            <a:off x="1062896" y="1556790"/>
            <a:ext cx="6605448" cy="2175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GB" sz="160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6541" y="1776871"/>
            <a:ext cx="5933771" cy="173544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6541" y="3838656"/>
            <a:ext cx="5933771" cy="360039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446540" y="4198770"/>
            <a:ext cx="5933771" cy="287337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6672"/>
            <a:ext cx="1763688" cy="288925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and place</a:t>
            </a:r>
            <a:endParaRPr lang="en-GB" dirty="0"/>
          </a:p>
        </p:txBody>
      </p:sp>
      <p:pic>
        <p:nvPicPr>
          <p:cNvPr id="1026" name="Picture 2" descr="C:\Users\kolevs\Desktop\WHO-EN-BW-H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20907"/>
            <a:ext cx="1645722" cy="50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963" y="5198994"/>
            <a:ext cx="1954264" cy="105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6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3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41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hapter Intro Im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0" y="2"/>
            <a:ext cx="9144000" cy="6857999"/>
          </a:xfrm>
          <a:solidFill>
            <a:schemeClr val="bg1"/>
          </a:solidFill>
        </p:spPr>
        <p:txBody>
          <a:bodyPr wrap="square" tIns="1980000" bIns="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accent6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picture, then arrange object (send to back)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/>
          </p:nvPr>
        </p:nvSpPr>
        <p:spPr bwMode="gray">
          <a:xfrm>
            <a:off x="1" y="1800000"/>
            <a:ext cx="3209925" cy="1649446"/>
          </a:xfrm>
          <a:solidFill>
            <a:schemeClr val="tx2">
              <a:alpha val="90000"/>
            </a:schemeClr>
          </a:solidFill>
        </p:spPr>
        <p:txBody>
          <a:bodyPr lIns="360000" tIns="180000" rIns="360000" bIns="180000">
            <a:noAutofit/>
          </a:bodyPr>
          <a:lstStyle>
            <a:lvl1pPr>
              <a:defRPr sz="2800" b="1">
                <a:solidFill>
                  <a:schemeClr val="bg1"/>
                </a:solidFill>
                <a:latin typeface="+mj-lt"/>
              </a:defRPr>
            </a:lvl1pPr>
            <a:lvl2pPr marL="541338" indent="-274638">
              <a:buClr>
                <a:schemeClr val="bg1"/>
              </a:buClr>
              <a:defRPr sz="28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AB999A-019E-47DF-9626-59D35A5C5D1F}" type="datetime1">
              <a:rPr lang="en-GB" noProof="0" smtClean="0"/>
              <a:t>01/11/2020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|     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360000" y="6293650"/>
            <a:ext cx="8419774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6803373" y="371958"/>
            <a:ext cx="1976400" cy="694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58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062896" y="3732398"/>
            <a:ext cx="6605448" cy="864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 flipV="1">
            <a:off x="1062896" y="1556790"/>
            <a:ext cx="6605448" cy="2175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6541" y="1776871"/>
            <a:ext cx="5933771" cy="173544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6541" y="3838656"/>
            <a:ext cx="5933771" cy="360039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1446540" y="4198770"/>
            <a:ext cx="5933771" cy="287337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6672"/>
            <a:ext cx="1763688" cy="288925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and place</a:t>
            </a:r>
            <a:endParaRPr lang="en-GB" dirty="0"/>
          </a:p>
        </p:txBody>
      </p:sp>
      <p:pic>
        <p:nvPicPr>
          <p:cNvPr id="1026" name="Picture 2" descr="C:\Users\kolevs\Desktop\WHO-EN-BW-H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20907"/>
            <a:ext cx="1645722" cy="50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963" y="5198994"/>
            <a:ext cx="1954264" cy="105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80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032" y="646632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54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80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05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9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21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9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032" y="646632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76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5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04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63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01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89E8A188-7166-40B9-B61F-4D303E3905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177" tIns="44589" rIns="89177" bIns="44589" anchor="ctr"/>
          <a:lstStyle>
            <a:lvl1pPr defTabSz="1039813" eaLnBrk="0" hangingPunct="0"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1pPr>
            <a:lvl2pPr marL="742950" indent="-285750" defTabSz="1039813" eaLnBrk="0" hangingPunct="0"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2pPr>
            <a:lvl3pPr marL="1143000" indent="-228600" defTabSz="1039813" eaLnBrk="0" hangingPunct="0"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3pPr>
            <a:lvl4pPr marL="1600200" indent="-228600" defTabSz="1039813" eaLnBrk="0" hangingPunct="0"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4pPr>
            <a:lvl5pPr marL="2057400" indent="-228600" defTabSz="1039813" eaLnBrk="0" hangingPunct="0"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39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39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39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39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1E7FB8"/>
              </a:buClr>
              <a:buFont typeface="Arial" charset="0"/>
              <a:buChar char="–"/>
              <a:defRPr>
                <a:solidFill>
                  <a:srgbClr val="000066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Char char="–"/>
              <a:defRPr/>
            </a:pPr>
            <a:r>
              <a:rPr lang="fr-FR" altLang="en-US" sz="1539">
                <a:solidFill>
                  <a:srgbClr val="000000"/>
                </a:solidFill>
              </a:rPr>
              <a:t> </a:t>
            </a:r>
            <a:endParaRPr lang="en-US" altLang="en-US" sz="1539">
              <a:solidFill>
                <a:srgbClr val="000000"/>
              </a:solidFill>
            </a:endParaRP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B4DCCC60-D72F-4903-BFF7-1094F6343AB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879003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177" tIns="44589" rIns="89177" bIns="44589" anchor="ctr"/>
          <a:lstStyle/>
          <a:p>
            <a:endParaRPr lang="en-US" sz="1539"/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id="{A8C86A18-EC68-4153-8E5F-DFCA2BC985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331690" y="1588154"/>
            <a:ext cx="0" cy="5269846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177" tIns="44589" rIns="89177" bIns="44589" anchor="ctr"/>
          <a:lstStyle/>
          <a:p>
            <a:endParaRPr lang="en-US" sz="1539"/>
          </a:p>
        </p:txBody>
      </p:sp>
      <p:pic>
        <p:nvPicPr>
          <p:cNvPr id="7" name="Picture 18">
            <a:extLst>
              <a:ext uri="{FF2B5EF4-FFF2-40B4-BE49-F238E27FC236}">
                <a16:creationId xmlns:a16="http://schemas.microsoft.com/office/drawing/2014/main" id="{BCECD9B3-9CCD-4C55-915E-A3AB58F0DA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26" y="105110"/>
            <a:ext cx="3404565" cy="139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B793C9C-8074-4038-9CCE-62626B54C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472" y="6244625"/>
            <a:ext cx="2133962" cy="47658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defTabSz="890212">
              <a:spcBef>
                <a:spcPct val="0"/>
              </a:spcBef>
              <a:buFont typeface="Arial" charset="0"/>
              <a:buChar char="–"/>
              <a:defRPr sz="1368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4E822EE-451B-4550-90EE-2BCB93CC52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3567" y="6244625"/>
            <a:ext cx="2896867" cy="47658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ctr" defTabSz="890212">
              <a:spcBef>
                <a:spcPct val="0"/>
              </a:spcBef>
              <a:buFont typeface="Arial" charset="0"/>
              <a:buChar char="–"/>
              <a:defRPr sz="1368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8644C838-F338-454F-8D90-D9A7308B01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2567" y="6244625"/>
            <a:ext cx="2133962" cy="47658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r" defTabSz="889144">
              <a:spcBef>
                <a:spcPct val="0"/>
              </a:spcBef>
              <a:defRPr sz="1368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665E84AB-92AE-4C8F-97B4-5BC8D70E4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6524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5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4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4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9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9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72" y="6480289"/>
            <a:ext cx="801218" cy="246423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2264" y="656943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753" y="6359852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4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4980" y="656245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Slide Number Placeholder 6"/>
          <p:cNvSpPr txBox="1">
            <a:spLocks noChangeArrowheads="1"/>
          </p:cNvSpPr>
          <p:nvPr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>
                <a:solidFill>
                  <a:prstClr val="white">
                    <a:lumMod val="8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63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7DC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SzPct val="60000"/>
        <a:buFont typeface="Wingdings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4980" y="6562452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Filename</a:t>
            </a:r>
            <a:endParaRPr lang="en-GB" dirty="0"/>
          </a:p>
        </p:txBody>
      </p:sp>
      <p:sp>
        <p:nvSpPr>
          <p:cNvPr id="5" name="Slide Number Placeholder 6"/>
          <p:cNvSpPr txBox="1">
            <a:spLocks noChangeArrowheads="1"/>
          </p:cNvSpPr>
          <p:nvPr/>
        </p:nvSpPr>
        <p:spPr>
          <a:xfrm>
            <a:off x="107504" y="6526180"/>
            <a:ext cx="360362" cy="2159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b="0" kern="1200">
                <a:solidFill>
                  <a:schemeClr val="bg1">
                    <a:lumMod val="8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42FD93C-0291-4835-BA8C-C11EA0F97B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88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7DC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SzPct val="60000"/>
        <a:buFont typeface="Wingdings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E2C1C8C-5F74-4D29-A910-E25DE16A3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637" y="1916832"/>
            <a:ext cx="763501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en-US" b="1" i="0" dirty="0"/>
              <a:t>WEBINAIRE SUR LES PROBLÈMES DES ENFANTS SCOLARISES PENDANT LA PANDEMIE DE LA COVID-19</a:t>
            </a:r>
            <a:endParaRPr lang="en-US" altLang="en-US" b="1" i="0" dirty="0"/>
          </a:p>
        </p:txBody>
      </p:sp>
      <p:sp>
        <p:nvSpPr>
          <p:cNvPr id="17411" name="Subtitle 2">
            <a:extLst>
              <a:ext uri="{FF2B5EF4-FFF2-40B4-BE49-F238E27FC236}">
                <a16:creationId xmlns:a16="http://schemas.microsoft.com/office/drawing/2014/main" id="{39CA8F6B-6A2B-4E52-B98F-3368351A3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3728" y="4365104"/>
            <a:ext cx="7408752" cy="2376264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Directives des services de santé scolaire de l'OMS pour la COVID-19</a:t>
            </a:r>
            <a:endParaRPr lang="fr-FR" alt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fr-FR" altLang="en-US" b="1" dirty="0">
              <a:solidFill>
                <a:srgbClr val="FFC000"/>
              </a:solidFill>
            </a:endParaRPr>
          </a:p>
          <a:p>
            <a:r>
              <a:rPr lang="fr-FR" altLang="en-US" b="1" dirty="0">
                <a:solidFill>
                  <a:srgbClr val="FFC000"/>
                </a:solidFill>
              </a:rPr>
              <a:t>DR Symplice MBOLA MBASSI</a:t>
            </a:r>
          </a:p>
          <a:p>
            <a:r>
              <a:rPr lang="fr-FR" altLang="en-US" b="1" dirty="0">
                <a:solidFill>
                  <a:srgbClr val="FFC000"/>
                </a:solidFill>
              </a:rPr>
              <a:t>MD, </a:t>
            </a:r>
            <a:r>
              <a:rPr lang="fr-FR" altLang="en-US" b="1" dirty="0" err="1">
                <a:solidFill>
                  <a:srgbClr val="FFC000"/>
                </a:solidFill>
              </a:rPr>
              <a:t>MSc</a:t>
            </a:r>
            <a:r>
              <a:rPr lang="fr-FR" altLang="en-US" b="1" dirty="0">
                <a:solidFill>
                  <a:srgbClr val="FFC000"/>
                </a:solidFill>
              </a:rPr>
              <a:t>, MPH, PhD</a:t>
            </a:r>
          </a:p>
          <a:p>
            <a:endParaRPr lang="fr-FR" altLang="en-US" b="1" dirty="0">
              <a:solidFill>
                <a:srgbClr val="FFC000"/>
              </a:solidFill>
            </a:endParaRPr>
          </a:p>
          <a:p>
            <a:endParaRPr lang="en-US" alt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A8F521-6C8D-43C5-A807-4067F76F8F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999" y="1185496"/>
            <a:ext cx="8510624" cy="614729"/>
          </a:xfrm>
          <a:noFill/>
        </p:spPr>
        <p:txBody>
          <a:bodyPr/>
          <a:lstStyle/>
          <a:p>
            <a:pPr marL="342900" indent="-342900" algn="just">
              <a:buFont typeface="+mj-lt"/>
              <a:buAutoNum type="arabicPeriod"/>
            </a:pPr>
            <a:endParaRPr lang="fr-FR" sz="2400" b="0" dirty="0">
              <a:solidFill>
                <a:srgbClr val="0092CC"/>
              </a:solidFill>
              <a:latin typeface="+mn-lt"/>
              <a:ea typeface="+mj-ea"/>
              <a:cs typeface="+mj-cs"/>
            </a:endParaRPr>
          </a:p>
          <a:p>
            <a:pPr algn="just"/>
            <a:r>
              <a:rPr lang="fr-FR" sz="2400" b="0" dirty="0">
                <a:solidFill>
                  <a:srgbClr val="0092CC"/>
                </a:solidFill>
                <a:latin typeface="+mn-lt"/>
                <a:ea typeface="+mj-ea"/>
                <a:cs typeface="+mj-cs"/>
              </a:rPr>
              <a:t> Dissémination dans toutes les régions.</a:t>
            </a:r>
          </a:p>
          <a:p>
            <a:pPr algn="just"/>
            <a:endParaRPr lang="fr-FR" sz="2400" b="0" dirty="0">
              <a:solidFill>
                <a:srgbClr val="0092CC"/>
              </a:solidFill>
              <a:latin typeface="+mn-lt"/>
              <a:ea typeface="+mj-ea"/>
              <a:cs typeface="+mj-cs"/>
            </a:endParaRPr>
          </a:p>
          <a:p>
            <a:pPr algn="just"/>
            <a:r>
              <a:rPr lang="fr-FR" sz="2400" b="0" dirty="0">
                <a:solidFill>
                  <a:srgbClr val="0092CC"/>
                </a:solidFill>
                <a:latin typeface="+mn-lt"/>
                <a:ea typeface="+mj-ea"/>
                <a:cs typeface="+mj-cs"/>
              </a:rPr>
              <a:t>Renforcement des capacités des pays en matière d'utilisation des orientations et des lignes directrices.</a:t>
            </a:r>
          </a:p>
          <a:p>
            <a:pPr algn="just"/>
            <a:endParaRPr lang="fr-FR" sz="2400" b="0" dirty="0">
              <a:solidFill>
                <a:srgbClr val="0092CC"/>
              </a:solidFill>
              <a:latin typeface="+mn-lt"/>
              <a:ea typeface="+mj-ea"/>
              <a:cs typeface="+mj-cs"/>
            </a:endParaRPr>
          </a:p>
          <a:p>
            <a:pPr algn="just"/>
            <a:r>
              <a:rPr lang="fr-FR" sz="2400" b="0" dirty="0">
                <a:solidFill>
                  <a:srgbClr val="0092CC"/>
                </a:solidFill>
                <a:latin typeface="+mn-lt"/>
                <a:ea typeface="+mj-ea"/>
                <a:cs typeface="+mj-cs"/>
              </a:rPr>
              <a:t>Soutien technique aux pays en cas de besoin d'adaptation. </a:t>
            </a:r>
          </a:p>
          <a:p>
            <a:pPr algn="just"/>
            <a:endParaRPr lang="fr-FR" sz="2400" b="0" dirty="0">
              <a:solidFill>
                <a:srgbClr val="0092CC"/>
              </a:solidFill>
              <a:latin typeface="+mn-lt"/>
              <a:ea typeface="+mj-ea"/>
              <a:cs typeface="+mj-cs"/>
            </a:endParaRPr>
          </a:p>
          <a:p>
            <a:pPr algn="just"/>
            <a:r>
              <a:rPr lang="fr-FR" sz="2400" b="0" dirty="0">
                <a:solidFill>
                  <a:srgbClr val="0092CC"/>
                </a:solidFill>
                <a:latin typeface="+mn-lt"/>
                <a:ea typeface="+mj-ea"/>
                <a:cs typeface="+mj-cs"/>
              </a:rPr>
              <a:t>Mobilisation de partenaires pour soutenir les États membres dans l'utilisation, l'adaptation et la mise en œuvre des orientations et des lignes directrices.</a:t>
            </a:r>
          </a:p>
          <a:p>
            <a:pPr algn="just"/>
            <a:endParaRPr lang="en-GB" sz="2000" b="0" dirty="0">
              <a:solidFill>
                <a:srgbClr val="0092CC"/>
              </a:solidFill>
            </a:endParaRPr>
          </a:p>
          <a:p>
            <a:endParaRPr lang="en-GB" sz="2000" b="0" dirty="0">
              <a:solidFill>
                <a:srgbClr val="0092CC"/>
              </a:solidFill>
              <a:latin typeface="+mn-lt"/>
              <a:ea typeface="+mj-ea"/>
              <a:cs typeface="+mj-cs"/>
            </a:endParaRPr>
          </a:p>
          <a:p>
            <a:endParaRPr lang="en-US" sz="2000" b="0" dirty="0">
              <a:solidFill>
                <a:srgbClr val="0092CC"/>
              </a:solidFill>
              <a:latin typeface="+mn-lt"/>
              <a:ea typeface="+mj-ea"/>
              <a:cs typeface="+mj-cs"/>
            </a:endParaRPr>
          </a:p>
          <a:p>
            <a:endParaRPr lang="fr-FR" sz="2000" b="0" dirty="0">
              <a:solidFill>
                <a:srgbClr val="0092CC"/>
              </a:solidFill>
              <a:latin typeface="+mn-lt"/>
              <a:ea typeface="+mj-ea"/>
              <a:cs typeface="+mj-cs"/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endParaRPr lang="en-US" dirty="0"/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50B7C-28D5-49B5-9E28-BCC34F7FABC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15836377-5DF6-4D3D-ABAB-A6E853A19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 algn="ctr"/>
            <a:r>
              <a:rPr lang="en-US" dirty="0" err="1">
                <a:solidFill>
                  <a:srgbClr val="FF0000"/>
                </a:solidFill>
              </a:rPr>
              <a:t>Prochaines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étapes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14D3A8-94FF-45F1-97E7-A90EF274230B}"/>
              </a:ext>
            </a:extLst>
          </p:cNvPr>
          <p:cNvSpPr/>
          <p:nvPr/>
        </p:nvSpPr>
        <p:spPr bwMode="gray">
          <a:xfrm>
            <a:off x="359999" y="1185495"/>
            <a:ext cx="4775881" cy="1424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34E797-CB89-4FD1-8765-A90F7095D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650" y="50996"/>
            <a:ext cx="24193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9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4800" y="1484784"/>
            <a:ext cx="3979168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fr-FR" dirty="0"/>
              <a:t>La crise COVID-19 est une menace pour les enfants et les adolescents, mais c'est aussi une opportunité pour nous de faire mieux. </a:t>
            </a:r>
            <a:endParaRPr lang="en-GB" sz="1600" dirty="0"/>
          </a:p>
        </p:txBody>
      </p:sp>
      <p:pic>
        <p:nvPicPr>
          <p:cNvPr id="3" name="Picture 2" descr="Résultat de recherche d'images pour &quot;oui nous pouvons&quot;">
            <a:extLst>
              <a:ext uri="{FF2B5EF4-FFF2-40B4-BE49-F238E27FC236}">
                <a16:creationId xmlns:a16="http://schemas.microsoft.com/office/drawing/2014/main" id="{0ED6149A-D2D2-4A03-A791-53DDD0700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3977735" cy="265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98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758300"/>
            <a:ext cx="4824536" cy="4911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solidFill>
                  <a:srgbClr val="0092CC"/>
                </a:solidFill>
              </a:rPr>
              <a:t>les écoles ont fermé dans plus de 190 pays, touchant environ 1,57 milliard d'enfants et de jeunes, soit 90 % de la population étudiante mondiale. </a:t>
            </a:r>
          </a:p>
          <a:p>
            <a:endParaRPr lang="fr-FR" sz="2400" dirty="0">
              <a:solidFill>
                <a:srgbClr val="0092CC"/>
              </a:solidFill>
            </a:endParaRPr>
          </a:p>
          <a:p>
            <a:r>
              <a:rPr lang="fr-FR" sz="2400" dirty="0">
                <a:solidFill>
                  <a:srgbClr val="0092CC"/>
                </a:solidFill>
              </a:rPr>
              <a:t>Les fermetures se sont succédées rapidement afin de contenir la transmission de la COVID-19. </a:t>
            </a:r>
            <a:endParaRPr lang="en-GB" sz="2400" dirty="0">
              <a:solidFill>
                <a:srgbClr val="0092CC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CF011-34F6-49A3-9794-918EA38ACB52}"/>
              </a:ext>
            </a:extLst>
          </p:cNvPr>
          <p:cNvSpPr txBox="1"/>
          <p:nvPr/>
        </p:nvSpPr>
        <p:spPr>
          <a:xfrm>
            <a:off x="359531" y="476672"/>
            <a:ext cx="8424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DC5"/>
                </a:solidFill>
              </a:rPr>
              <a:t> </a:t>
            </a:r>
            <a:r>
              <a:rPr lang="en-US" sz="2800" b="1" dirty="0">
                <a:solidFill>
                  <a:srgbClr val="007DC5"/>
                </a:solidFill>
              </a:rPr>
              <a:t>CONTEXTE</a:t>
            </a:r>
            <a:endParaRPr lang="en-GB" sz="2800" b="1" dirty="0">
              <a:solidFill>
                <a:srgbClr val="007DC5"/>
              </a:solidFill>
            </a:endParaRPr>
          </a:p>
        </p:txBody>
      </p:sp>
      <p:pic>
        <p:nvPicPr>
          <p:cNvPr id="8" name="Picture 7" descr="A picture containing person, indoor, laptop, sitting&#10;&#10;Description automatically generated">
            <a:extLst>
              <a:ext uri="{FF2B5EF4-FFF2-40B4-BE49-F238E27FC236}">
                <a16:creationId xmlns:a16="http://schemas.microsoft.com/office/drawing/2014/main" id="{AF899168-EC0C-4690-9B30-FB392C6A68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7" r="3135" b="2"/>
          <a:stretch/>
        </p:blipFill>
        <p:spPr>
          <a:xfrm>
            <a:off x="4946645" y="2348880"/>
            <a:ext cx="3672408" cy="306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836713"/>
            <a:ext cx="4932040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0092CC"/>
                </a:solidFill>
              </a:rPr>
              <a:t>Les évidences ont démontré qu’avec la fermeture des écoles due à la COVID-19, les enfants sont plus exposés à des problèmes tels que: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92CC"/>
                </a:solidFill>
              </a:rPr>
              <a:t>Anxiété et dépression,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92CC"/>
                </a:solidFill>
              </a:rPr>
              <a:t>Tous les types de violence, y compris les  violences sexuelles,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92CC"/>
                </a:solidFill>
              </a:rPr>
              <a:t>Inactivité physique,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92CC"/>
                </a:solidFill>
              </a:rPr>
              <a:t>Mauvaise alimentation,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92CC"/>
                </a:solidFill>
              </a:rPr>
              <a:t>Perte d’apprentissage,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92CC"/>
                </a:solidFill>
              </a:rPr>
              <a:t> Augmentation des besoins non satisfaits en matière de garde d'enfants,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92CC"/>
                </a:solidFill>
              </a:rPr>
              <a:t>Sédentarité et augmentation du temps d’écran.</a:t>
            </a:r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en-GB" sz="26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CF011-34F6-49A3-9794-918EA38ACB52}"/>
              </a:ext>
            </a:extLst>
          </p:cNvPr>
          <p:cNvSpPr txBox="1"/>
          <p:nvPr/>
        </p:nvSpPr>
        <p:spPr>
          <a:xfrm>
            <a:off x="395535" y="188640"/>
            <a:ext cx="842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DC5"/>
                </a:solidFill>
              </a:rPr>
              <a:t> </a:t>
            </a:r>
            <a:r>
              <a:rPr lang="en-US" sz="2400" b="1" dirty="0">
                <a:solidFill>
                  <a:srgbClr val="007DC5"/>
                </a:solidFill>
              </a:rPr>
              <a:t>PROBLEMES REVELES  PAR LES EVIDENCES </a:t>
            </a:r>
            <a:endParaRPr lang="en-GB" sz="2400" b="1" dirty="0">
              <a:solidFill>
                <a:srgbClr val="007DC5"/>
              </a:solidFill>
            </a:endParaRPr>
          </a:p>
        </p:txBody>
      </p:sp>
      <p:pic>
        <p:nvPicPr>
          <p:cNvPr id="5" name="Picture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B52D5223-5F07-494C-9384-808C119ED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348880"/>
            <a:ext cx="3854398" cy="299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42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1142747"/>
            <a:ext cx="4932040" cy="55986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0092CC"/>
                </a:solidFill>
              </a:rPr>
              <a:t>Avec la COVID-19 et la fermeture des écoles, il a été mis en évidence que:</a:t>
            </a:r>
          </a:p>
          <a:p>
            <a:pPr marL="0" indent="0">
              <a:buNone/>
            </a:pPr>
            <a:endParaRPr lang="fr-FR" sz="2400" dirty="0">
              <a:solidFill>
                <a:srgbClr val="0092CC"/>
              </a:solidFill>
            </a:endParaRPr>
          </a:p>
          <a:p>
            <a:r>
              <a:rPr lang="fr-FR" sz="2400" dirty="0">
                <a:solidFill>
                  <a:srgbClr val="0092CC"/>
                </a:solidFill>
              </a:rPr>
              <a:t>Les écoles ne sont pas seulement des lieux d'apprentissage.</a:t>
            </a:r>
          </a:p>
          <a:p>
            <a:r>
              <a:rPr lang="fr-FR" sz="2400" dirty="0">
                <a:solidFill>
                  <a:srgbClr val="0092CC"/>
                </a:solidFill>
              </a:rPr>
              <a:t>C’est des  institutions qui fournissent la protection sociale, la nutrition (repas scolaires), </a:t>
            </a:r>
          </a:p>
          <a:p>
            <a:r>
              <a:rPr lang="fr-FR" sz="2400" dirty="0">
                <a:solidFill>
                  <a:srgbClr val="0092CC"/>
                </a:solidFill>
              </a:rPr>
              <a:t>Des possibilités d'activité physique et  autres activités liées à la santé,</a:t>
            </a:r>
          </a:p>
          <a:p>
            <a:r>
              <a:rPr lang="fr-FR" sz="2400" dirty="0">
                <a:solidFill>
                  <a:srgbClr val="0092CC"/>
                </a:solidFill>
              </a:rPr>
              <a:t>Le soutien émotionnel, particulièrement importants pour les plus défavorisés. </a:t>
            </a:r>
            <a:endParaRPr lang="en-US" sz="2400" dirty="0">
              <a:solidFill>
                <a:srgbClr val="0092CC"/>
              </a:solidFill>
            </a:endParaRP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en-GB" sz="26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CF011-34F6-49A3-9794-918EA38ACB52}"/>
              </a:ext>
            </a:extLst>
          </p:cNvPr>
          <p:cNvSpPr txBox="1"/>
          <p:nvPr/>
        </p:nvSpPr>
        <p:spPr>
          <a:xfrm>
            <a:off x="395535" y="188640"/>
            <a:ext cx="842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DC5"/>
                </a:solidFill>
              </a:rPr>
              <a:t> ECOLES  COMME MILIEU DE PROTECTION</a:t>
            </a:r>
            <a:endParaRPr lang="en-GB" sz="2400" b="1" dirty="0">
              <a:solidFill>
                <a:srgbClr val="007DC5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85A2066-5046-4223-8E08-FAF0537BFF82}"/>
              </a:ext>
            </a:extLst>
          </p:cNvPr>
          <p:cNvSpPr/>
          <p:nvPr/>
        </p:nvSpPr>
        <p:spPr>
          <a:xfrm>
            <a:off x="6156176" y="4077072"/>
            <a:ext cx="1872208" cy="1600968"/>
          </a:xfrm>
          <a:prstGeom prst="ellipse">
            <a:avLst/>
          </a:prstGeom>
          <a:solidFill>
            <a:srgbClr val="70AD47"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</p:sp>
      <p:sp>
        <p:nvSpPr>
          <p:cNvPr id="19" name="Rectangle 18" descr="Classroom">
            <a:extLst>
              <a:ext uri="{FF2B5EF4-FFF2-40B4-BE49-F238E27FC236}">
                <a16:creationId xmlns:a16="http://schemas.microsoft.com/office/drawing/2014/main" id="{D08451DA-4D43-4397-87FD-3DB7B8937D4D}"/>
              </a:ext>
            </a:extLst>
          </p:cNvPr>
          <p:cNvSpPr/>
          <p:nvPr/>
        </p:nvSpPr>
        <p:spPr>
          <a:xfrm>
            <a:off x="6516216" y="4509120"/>
            <a:ext cx="1152128" cy="864096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C3193B7-A15F-4203-ABA2-5D3DAC93AC0E}"/>
              </a:ext>
            </a:extLst>
          </p:cNvPr>
          <p:cNvGrpSpPr/>
          <p:nvPr/>
        </p:nvGrpSpPr>
        <p:grpSpPr>
          <a:xfrm>
            <a:off x="5471592" y="1968691"/>
            <a:ext cx="3672408" cy="1984116"/>
            <a:chOff x="2579371" y="3937778"/>
            <a:chExt cx="2953632" cy="108791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D853251-4106-4ABB-88FB-BDA562A9EDBD}"/>
                </a:ext>
              </a:extLst>
            </p:cNvPr>
            <p:cNvSpPr/>
            <p:nvPr/>
          </p:nvSpPr>
          <p:spPr>
            <a:xfrm>
              <a:off x="2579371" y="3937778"/>
              <a:ext cx="2953632" cy="1087911"/>
            </a:xfrm>
            <a:prstGeom prst="rect">
              <a:avLst/>
            </a:prstGeom>
            <a:noFill/>
            <a:ln>
              <a:noFill/>
            </a:ln>
            <a:effectLst/>
          </p:spPr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C71AE59-22AF-4494-AABF-59AF2813422A}"/>
                </a:ext>
              </a:extLst>
            </p:cNvPr>
            <p:cNvSpPr txBox="1"/>
            <p:nvPr/>
          </p:nvSpPr>
          <p:spPr>
            <a:xfrm>
              <a:off x="2579371" y="3937778"/>
              <a:ext cx="2751340" cy="10879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12446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err="1">
                  <a:solidFill>
                    <a:srgbClr val="0092CC"/>
                  </a:solidFill>
                </a:rPr>
                <a:t>Opportunités</a:t>
              </a:r>
              <a:r>
                <a:rPr lang="en-US" sz="2400" b="1" dirty="0">
                  <a:solidFill>
                    <a:srgbClr val="0092CC"/>
                  </a:solidFill>
                </a:rPr>
                <a:t> </a:t>
              </a:r>
              <a:r>
                <a:rPr lang="en-US" sz="2400" b="1" dirty="0" err="1">
                  <a:solidFill>
                    <a:srgbClr val="0092CC"/>
                  </a:solidFill>
                </a:rPr>
                <a:t>d’apprentissage</a:t>
              </a:r>
              <a:r>
                <a:rPr lang="en-US" sz="2400" b="1" dirty="0">
                  <a:solidFill>
                    <a:srgbClr val="0092CC"/>
                  </a:solidFill>
                </a:rPr>
                <a:t> et de </a:t>
              </a:r>
              <a:r>
                <a:rPr lang="en-US" sz="2400" b="1" dirty="0" err="1">
                  <a:solidFill>
                    <a:srgbClr val="0092CC"/>
                  </a:solidFill>
                </a:rPr>
                <a:t>l’éducation</a:t>
              </a:r>
              <a:endParaRPr lang="en-US" sz="2400" b="1" dirty="0">
                <a:solidFill>
                  <a:srgbClr val="0092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72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836713"/>
            <a:ext cx="5148064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 </a:t>
            </a:r>
            <a:r>
              <a:rPr lang="fr-FR" sz="2400" dirty="0">
                <a:solidFill>
                  <a:srgbClr val="0092CC"/>
                </a:solidFill>
              </a:rPr>
              <a:t>Au fur et à mesure que la situation se stabilise, les pays ont commencé à rouvrir les écoles,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>
                <a:solidFill>
                  <a:srgbClr val="0092CC"/>
                </a:solidFill>
              </a:rPr>
              <a:t>Conscients du fait que plus l'interruption des études est longue, plus la perte d'apprentissage est importante,</a:t>
            </a:r>
          </a:p>
          <a:p>
            <a:pPr marL="0" indent="0">
              <a:buNone/>
            </a:pPr>
            <a:endParaRPr lang="fr-FR" sz="2400" dirty="0">
              <a:solidFill>
                <a:srgbClr val="0092CC"/>
              </a:solidFill>
            </a:endParaRPr>
          </a:p>
          <a:p>
            <a:r>
              <a:rPr lang="fr-FR" sz="2400" dirty="0">
                <a:solidFill>
                  <a:srgbClr val="0092CC"/>
                </a:solidFill>
              </a:rPr>
              <a:t>Plus les implications liées à la capacité des parents à travailler sont importantes.  </a:t>
            </a:r>
          </a:p>
          <a:p>
            <a:pPr marL="0" indent="0">
              <a:buNone/>
            </a:pPr>
            <a:endParaRPr lang="en-GB" sz="26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CF011-34F6-49A3-9794-918EA38ACB52}"/>
              </a:ext>
            </a:extLst>
          </p:cNvPr>
          <p:cNvSpPr txBox="1"/>
          <p:nvPr/>
        </p:nvSpPr>
        <p:spPr>
          <a:xfrm>
            <a:off x="395535" y="188640"/>
            <a:ext cx="842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DC5"/>
                </a:solidFill>
              </a:rPr>
              <a:t> REOUVERTURE DES ECOLES  </a:t>
            </a:r>
            <a:endParaRPr lang="en-GB" sz="2400" b="1" dirty="0">
              <a:solidFill>
                <a:srgbClr val="007DC5"/>
              </a:solidFill>
            </a:endParaRPr>
          </a:p>
        </p:txBody>
      </p:sp>
      <p:pic>
        <p:nvPicPr>
          <p:cNvPr id="5" name="Picture 2" descr="Light for Education - Stiftung Solarenergie :::">
            <a:extLst>
              <a:ext uri="{FF2B5EF4-FFF2-40B4-BE49-F238E27FC236}">
                <a16:creationId xmlns:a16="http://schemas.microsoft.com/office/drawing/2014/main" id="{1DB33862-0395-4836-9225-964A771A5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4663" y="3056010"/>
            <a:ext cx="3322800" cy="204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3BB9F75-3A02-4D2E-812C-F920C99B5A2B}"/>
              </a:ext>
            </a:extLst>
          </p:cNvPr>
          <p:cNvGrpSpPr/>
          <p:nvPr/>
        </p:nvGrpSpPr>
        <p:grpSpPr>
          <a:xfrm>
            <a:off x="5244097" y="1929926"/>
            <a:ext cx="3336502" cy="1126083"/>
            <a:chOff x="7587429" y="825555"/>
            <a:chExt cx="3307665" cy="296811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6F5175C-3635-4459-8CEE-B9FD026251E9}"/>
                </a:ext>
              </a:extLst>
            </p:cNvPr>
            <p:cNvSpPr/>
            <p:nvPr/>
          </p:nvSpPr>
          <p:spPr>
            <a:xfrm>
              <a:off x="7587429" y="825555"/>
              <a:ext cx="3295371" cy="2813667"/>
            </a:xfrm>
            <a:prstGeom prst="rect">
              <a:avLst/>
            </a:prstGeom>
            <a:solidFill>
              <a:srgbClr val="5B9BD5">
                <a:tint val="40000"/>
                <a:alpha val="90000"/>
                <a:hueOff val="-6739762"/>
                <a:satOff val="-22832"/>
                <a:lumOff val="-2928"/>
                <a:alphaOff val="0"/>
              </a:srgbClr>
            </a:solidFill>
            <a:ln w="12700" cap="flat" cmpd="sng" algn="ctr">
              <a:solidFill>
                <a:srgbClr val="5B9BD5">
                  <a:tint val="40000"/>
                  <a:alpha val="90000"/>
                  <a:hueOff val="-6739762"/>
                  <a:satOff val="-22832"/>
                  <a:lumOff val="-2928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B5DEBC-C3C7-4D12-B36B-BA36B45EED57}"/>
                </a:ext>
              </a:extLst>
            </p:cNvPr>
            <p:cNvSpPr txBox="1"/>
            <p:nvPr/>
          </p:nvSpPr>
          <p:spPr>
            <a:xfrm>
              <a:off x="7599723" y="980001"/>
              <a:ext cx="3295371" cy="281366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marR="0" lvl="1" indent="-171450" algn="l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Promotion de la santé dans les écoles</a:t>
              </a:r>
            </a:p>
            <a:p>
              <a:pPr marL="171450" marR="0" lvl="1" indent="-171450" algn="l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US" sz="20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Services de santé </a:t>
              </a:r>
              <a:r>
                <a:rPr lang="en-US" sz="20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scolaire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CE07E7-A787-48C9-B0EE-DD305F4B0304}"/>
              </a:ext>
            </a:extLst>
          </p:cNvPr>
          <p:cNvGrpSpPr/>
          <p:nvPr/>
        </p:nvGrpSpPr>
        <p:grpSpPr>
          <a:xfrm>
            <a:off x="5244097" y="1382727"/>
            <a:ext cx="3324208" cy="547200"/>
            <a:chOff x="7582604" y="386512"/>
            <a:chExt cx="3324208" cy="547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77CA7F3-1447-4EF4-AB5D-1271E32B3EC5}"/>
                </a:ext>
              </a:extLst>
            </p:cNvPr>
            <p:cNvSpPr/>
            <p:nvPr/>
          </p:nvSpPr>
          <p:spPr>
            <a:xfrm>
              <a:off x="7582604" y="386512"/>
              <a:ext cx="3324208" cy="547200"/>
            </a:xfrm>
            <a:prstGeom prst="rect">
              <a:avLst/>
            </a:prstGeom>
            <a:solidFill>
              <a:srgbClr val="5B9BD5">
                <a:hueOff val="-6758543"/>
                <a:satOff val="-17419"/>
                <a:lumOff val="-11765"/>
                <a:alphaOff val="0"/>
              </a:srgbClr>
            </a:solidFill>
            <a:ln w="12700" cap="flat" cmpd="sng" algn="ctr">
              <a:solidFill>
                <a:srgbClr val="5B9BD5">
                  <a:hueOff val="-6758543"/>
                  <a:satOff val="-17419"/>
                  <a:lumOff val="-11765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C0CF0B-AC7F-41AC-A31D-085C67FB0DEA}"/>
                </a:ext>
              </a:extLst>
            </p:cNvPr>
            <p:cNvSpPr txBox="1"/>
            <p:nvPr/>
          </p:nvSpPr>
          <p:spPr>
            <a:xfrm>
              <a:off x="7582604" y="386512"/>
              <a:ext cx="3324208" cy="5472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marL="0" marR="0" lvl="0" indent="0" algn="ctr" defTabSz="8445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900" b="1" dirty="0" err="1">
                  <a:solidFill>
                    <a:sysClr val="window" lastClr="FFFFFF"/>
                  </a:solidFill>
                  <a:latin typeface="Calibri" panose="020F0502020204030204"/>
                </a:rPr>
                <a:t>Ecoles</a:t>
              </a:r>
              <a:r>
                <a:rPr kumimoji="0" lang="en-US" sz="19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475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6F26-86F3-4D55-8406-167541C6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4552"/>
            <a:ext cx="8712968" cy="1012379"/>
          </a:xfrm>
        </p:spPr>
        <p:txBody>
          <a:bodyPr>
            <a:normAutofit/>
          </a:bodyPr>
          <a:lstStyle/>
          <a:p>
            <a:pPr algn="ctr"/>
            <a:r>
              <a:rPr lang="fr-FR" sz="2800" dirty="0"/>
              <a:t>Directives des services de santé scolaire de l'OMS pour la COVID-19 (1)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8459-7FC0-476E-9313-FBB44D85A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2592288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 err="1">
                <a:solidFill>
                  <a:srgbClr val="FF0000"/>
                </a:solidFill>
              </a:rPr>
              <a:t>Rôles</a:t>
            </a:r>
            <a:r>
              <a:rPr lang="en-US" sz="3200" b="1" dirty="0">
                <a:solidFill>
                  <a:srgbClr val="FF0000"/>
                </a:solidFill>
              </a:rPr>
              <a:t> et </a:t>
            </a:r>
            <a:r>
              <a:rPr lang="en-US" sz="3200" b="1" dirty="0" err="1">
                <a:solidFill>
                  <a:srgbClr val="FF0000"/>
                </a:solidFill>
              </a:rPr>
              <a:t>responsabilités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479B0-7591-4149-9B02-B0BCAD655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340768"/>
            <a:ext cx="6048672" cy="5372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>
                <a:solidFill>
                  <a:srgbClr val="0092CC"/>
                </a:solidFill>
              </a:rPr>
              <a:t>Face aux nouvelles menaces pour la santé, aux crises de santé publique et aux flambées épidémiques, le rôle et les responsabilités de l'OMS consistent à élaborer et à diffuser des orientations et des lignes directrices fondées sur des données probantes.</a:t>
            </a:r>
          </a:p>
          <a:p>
            <a:pPr marL="0" indent="0" algn="just">
              <a:buNone/>
            </a:pPr>
            <a:endParaRPr lang="fr-FR" dirty="0">
              <a:solidFill>
                <a:srgbClr val="0092CC"/>
              </a:solidFill>
            </a:endParaRPr>
          </a:p>
          <a:p>
            <a:pPr algn="just"/>
            <a:r>
              <a:rPr lang="fr-FR" dirty="0">
                <a:solidFill>
                  <a:srgbClr val="0092CC"/>
                </a:solidFill>
              </a:rPr>
              <a:t>L'objectif est d'aider les États membres à mieux se préparer, réagir et atténuer l'impact des crises sanitaires. </a:t>
            </a:r>
          </a:p>
          <a:p>
            <a:pPr marL="0" indent="0" algn="just">
              <a:buNone/>
            </a:pPr>
            <a:endParaRPr lang="fr-FR" dirty="0">
              <a:solidFill>
                <a:srgbClr val="0092CC"/>
              </a:solidFill>
            </a:endParaRPr>
          </a:p>
          <a:p>
            <a:pPr algn="just"/>
            <a:r>
              <a:rPr lang="fr-FR" dirty="0">
                <a:solidFill>
                  <a:srgbClr val="0092CC"/>
                </a:solidFill>
              </a:rPr>
              <a:t>L'OMS a également le rôle crucial de mobiliser des partenaires pour soutenir les Etats membres.</a:t>
            </a:r>
          </a:p>
          <a:p>
            <a:pPr marL="0" indent="0" algn="just">
              <a:buNone/>
            </a:pPr>
            <a:endParaRPr lang="fr-FR" dirty="0">
              <a:solidFill>
                <a:srgbClr val="0092CC"/>
              </a:solidFill>
            </a:endParaRPr>
          </a:p>
          <a:p>
            <a:pPr algn="just"/>
            <a:r>
              <a:rPr lang="fr-FR" dirty="0">
                <a:solidFill>
                  <a:srgbClr val="0092CC"/>
                </a:solidFill>
              </a:rPr>
              <a:t>Dans le contexte de la pandémie de la COVID-19, certains documents clés ont été élaborés ou sont en cours d'élaboration.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7E667-8B54-4AD2-B0DB-45AC61CC4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6F26-86F3-4D55-8406-167541C6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4552"/>
            <a:ext cx="8712968" cy="1012379"/>
          </a:xfrm>
        </p:spPr>
        <p:txBody>
          <a:bodyPr>
            <a:normAutofit/>
          </a:bodyPr>
          <a:lstStyle/>
          <a:p>
            <a:pPr algn="ctr"/>
            <a:r>
              <a:rPr lang="fr-FR" sz="2800" dirty="0"/>
              <a:t>Directives des services de santé scolaire de l'OMS pour la COVID-19 (1)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8459-7FC0-476E-9313-FBB44D85A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2592288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Documents </a:t>
            </a:r>
            <a:r>
              <a:rPr lang="en-US" sz="3200" b="1" dirty="0" err="1">
                <a:solidFill>
                  <a:srgbClr val="FF0000"/>
                </a:solidFill>
              </a:rPr>
              <a:t>publiés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479B0-7591-4149-9B02-B0BCAD655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27784" y="1340768"/>
            <a:ext cx="6408712" cy="5372680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2600" dirty="0">
                <a:solidFill>
                  <a:srgbClr val="0092CC"/>
                </a:solidFill>
              </a:rPr>
              <a:t>Orientations sur les considérations relatives à l'ajustement des mesures de santé publique et des mesures sociales liées à l'école dans le contexte de la COVID-19.</a:t>
            </a:r>
          </a:p>
          <a:p>
            <a:pPr marL="0" indent="0" algn="just">
              <a:buNone/>
            </a:pPr>
            <a:endParaRPr lang="fr-FR" sz="2600" dirty="0">
              <a:solidFill>
                <a:srgbClr val="0092CC"/>
              </a:solidFill>
            </a:endParaRPr>
          </a:p>
          <a:p>
            <a:pPr algn="just"/>
            <a:r>
              <a:rPr lang="fr-FR" sz="2600" dirty="0">
                <a:solidFill>
                  <a:srgbClr val="0092CC"/>
                </a:solidFill>
              </a:rPr>
              <a:t>Questions et réponses sur les écoles et COVID-19 : Une série de questions et réponses concernant la réouverture des écoles. </a:t>
            </a:r>
          </a:p>
          <a:p>
            <a:pPr marL="0" indent="0" algn="just">
              <a:buNone/>
            </a:pPr>
            <a:r>
              <a:rPr lang="fr-FR" sz="2600" dirty="0">
                <a:solidFill>
                  <a:srgbClr val="0092CC"/>
                </a:solidFill>
              </a:rPr>
              <a:t>	</a:t>
            </a:r>
          </a:p>
          <a:p>
            <a:pPr algn="just"/>
            <a:r>
              <a:rPr lang="fr-FR" sz="2600" dirty="0">
                <a:solidFill>
                  <a:srgbClr val="0092CC"/>
                </a:solidFill>
              </a:rPr>
              <a:t>COVID-19 Cadre scolaire : Il s'agit d'un outil pratique destiné à aider les écoles à mieux se préparer et répondre à la pandémie COVID-19. </a:t>
            </a:r>
            <a:endParaRPr lang="en-US" sz="26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7E667-8B54-4AD2-B0DB-45AC61CC4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8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6F26-86F3-4D55-8406-167541C6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4552"/>
            <a:ext cx="8712968" cy="1012379"/>
          </a:xfrm>
        </p:spPr>
        <p:txBody>
          <a:bodyPr>
            <a:normAutofit/>
          </a:bodyPr>
          <a:lstStyle/>
          <a:p>
            <a:pPr algn="ctr"/>
            <a:r>
              <a:rPr lang="fr-FR" sz="2800" dirty="0"/>
              <a:t>Directives des services de santé scolaire de l'OMS pour la COVID-19 (1)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8459-7FC0-476E-9313-FBB44D85A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208823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Documents </a:t>
            </a:r>
            <a:r>
              <a:rPr lang="en-US" b="1" dirty="0" err="1">
                <a:solidFill>
                  <a:srgbClr val="FF0000"/>
                </a:solidFill>
              </a:rPr>
              <a:t>publiés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479B0-7591-4149-9B02-B0BCAD655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23728" y="1340768"/>
            <a:ext cx="6912768" cy="5372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400" dirty="0">
                <a:solidFill>
                  <a:srgbClr val="0092CC"/>
                </a:solidFill>
              </a:rPr>
              <a:t> Lignes directrices sur les interventions de promotion et de prévention en matière de santé mentale pour les adolescents : Aider les adolescents à s'épanouir.</a:t>
            </a:r>
          </a:p>
          <a:p>
            <a:pPr marL="0" indent="0" algn="just">
              <a:buNone/>
            </a:pPr>
            <a:endParaRPr lang="fr-FR" sz="2400" dirty="0">
              <a:solidFill>
                <a:srgbClr val="0092CC"/>
              </a:solidFill>
            </a:endParaRPr>
          </a:p>
          <a:p>
            <a:pPr algn="just"/>
            <a:r>
              <a:rPr lang="fr-FR" sz="2400" dirty="0">
                <a:solidFill>
                  <a:srgbClr val="0092CC"/>
                </a:solidFill>
              </a:rPr>
              <a:t> Elles fournissent des recommandations fondées sur des données probantes concernant les interventions psychosociales promotionnelles et préventives en matière de santé mentale chez les adolescents. </a:t>
            </a:r>
          </a:p>
          <a:p>
            <a:pPr marL="0" indent="0" algn="just">
              <a:buNone/>
            </a:pPr>
            <a:endParaRPr lang="fr-FR" sz="2400" dirty="0">
              <a:solidFill>
                <a:srgbClr val="0092CC"/>
              </a:solidFill>
            </a:endParaRPr>
          </a:p>
          <a:p>
            <a:pPr algn="just"/>
            <a:r>
              <a:rPr lang="fr-FR" sz="2400" dirty="0">
                <a:solidFill>
                  <a:srgbClr val="0092CC"/>
                </a:solidFill>
              </a:rPr>
              <a:t>S'adresse principalement aux décideurs politiques, aux planificateurs et aux gestionnaires de programmes de soins de santé, ainsi qu'aux personnes travaillant dans des agences internationales de santé et de développement. </a:t>
            </a:r>
          </a:p>
          <a:p>
            <a:pPr marL="0" indent="0" algn="just">
              <a:buNone/>
            </a:pPr>
            <a:endParaRPr lang="fr-FR" sz="2400" dirty="0">
              <a:solidFill>
                <a:srgbClr val="0092CC"/>
              </a:solidFill>
            </a:endParaRPr>
          </a:p>
          <a:p>
            <a:pPr marL="0" indent="0" algn="just">
              <a:buNone/>
            </a:pPr>
            <a:r>
              <a:rPr lang="fr-FR" sz="2400" dirty="0">
                <a:solidFill>
                  <a:srgbClr val="0092CC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7E667-8B54-4AD2-B0DB-45AC61CC4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3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6F26-86F3-4D55-8406-167541C6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4552"/>
            <a:ext cx="8712968" cy="1012379"/>
          </a:xfrm>
        </p:spPr>
        <p:txBody>
          <a:bodyPr>
            <a:normAutofit/>
          </a:bodyPr>
          <a:lstStyle/>
          <a:p>
            <a:pPr algn="ctr"/>
            <a:r>
              <a:rPr lang="fr-FR" sz="2800" dirty="0"/>
              <a:t>Directives des services de santé scolaire de l'OMS pour la COVID-19 (1)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8459-7FC0-476E-9313-FBB44D85A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273630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700" b="1" dirty="0" err="1">
                <a:solidFill>
                  <a:srgbClr val="FF0000"/>
                </a:solidFill>
              </a:rPr>
              <a:t>En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cours</a:t>
            </a:r>
            <a:r>
              <a:rPr lang="en-US" sz="2700" b="1" dirty="0">
                <a:solidFill>
                  <a:srgbClr val="FF0000"/>
                </a:solidFill>
              </a:rPr>
              <a:t> de </a:t>
            </a:r>
            <a:r>
              <a:rPr lang="en-US" sz="2700" b="1" dirty="0" err="1">
                <a:solidFill>
                  <a:srgbClr val="FF0000"/>
                </a:solidFill>
              </a:rPr>
              <a:t>développement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479B0-7591-4149-9B02-B0BCAD655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27784" y="1340768"/>
            <a:ext cx="6408712" cy="5372680"/>
          </a:xfrm>
        </p:spPr>
        <p:txBody>
          <a:bodyPr>
            <a:normAutofit/>
          </a:bodyPr>
          <a:lstStyle/>
          <a:p>
            <a:pPr algn="just"/>
            <a:r>
              <a:rPr lang="fr-FR" sz="2400" dirty="0">
                <a:solidFill>
                  <a:srgbClr val="0092CC"/>
                </a:solidFill>
              </a:rPr>
              <a:t>Directives de l'OMS sur les services de santé scolaire : elles visent à fournir aux gouvernements et aux autres parties prenantes des orientations détaillées sur l'efficacité, l'acceptabilité et le contenu de services de santé scolaire complets impliquant un travailleur de la santé.   </a:t>
            </a:r>
          </a:p>
          <a:p>
            <a:pPr algn="just"/>
            <a:r>
              <a:rPr lang="fr-FR" sz="2400" dirty="0">
                <a:solidFill>
                  <a:srgbClr val="0092CC"/>
                </a:solidFill>
              </a:rPr>
              <a:t>Le principal public cible : (ii) Les décideurs politiques ; (ii) Les gestionnaires de programmes ; (iii) Le secteur privé et les parties prenantes des secteurs de la santé et de l'éducation.</a:t>
            </a:r>
          </a:p>
          <a:p>
            <a:pPr algn="just"/>
            <a:r>
              <a:rPr lang="fr-FR" sz="2400" dirty="0">
                <a:solidFill>
                  <a:srgbClr val="0092CC"/>
                </a:solidFill>
              </a:rPr>
              <a:t>Ce document sera publié en novembre 2020.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7E667-8B54-4AD2-B0DB-45AC61CC4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lumMod val="75000"/>
                  </a:prstClr>
                </a:solidFill>
              </a:rPr>
              <a:t>Filename</a:t>
            </a:r>
            <a:endParaRPr lang="en-GB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25947"/>
      </p:ext>
    </p:extLst>
  </p:cSld>
  <p:clrMapOvr>
    <a:masterClrMapping/>
  </p:clrMapOvr>
</p:sld>
</file>

<file path=ppt/theme/theme1.xml><?xml version="1.0" encoding="utf-8"?>
<a:theme xmlns:a="http://schemas.openxmlformats.org/drawingml/2006/main" name="3_new logo - Presentation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 logo - Presentation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11513</TotalTime>
  <Words>786</Words>
  <Application>Microsoft Office PowerPoint</Application>
  <PresentationFormat>On-screen Show (4:3)</PresentationFormat>
  <Paragraphs>107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3_new logo - Presentation TEMPLATE 2014</vt:lpstr>
      <vt:lpstr>new logo - Presentation TEMPLATE 2014</vt:lpstr>
      <vt:lpstr>WEBINAIRE SUR LES PROBLÈMES DES ENFANTS SCOLARISES PENDANT LA PANDEMIE DE LA COVID-19</vt:lpstr>
      <vt:lpstr>PowerPoint Presentation</vt:lpstr>
      <vt:lpstr>PowerPoint Presentation</vt:lpstr>
      <vt:lpstr>PowerPoint Presentation</vt:lpstr>
      <vt:lpstr>PowerPoint Presentation</vt:lpstr>
      <vt:lpstr>Directives des services de santé scolaire de l'OMS pour la COVID-19 (1)</vt:lpstr>
      <vt:lpstr>Directives des services de santé scolaire de l'OMS pour la COVID-19 (1)</vt:lpstr>
      <vt:lpstr>Directives des services de santé scolaire de l'OMS pour la COVID-19 (1)</vt:lpstr>
      <vt:lpstr>Directives des services de santé scolaire de l'OMS pour la COVID-19 (1)</vt:lpstr>
      <vt:lpstr>Prochaines étapes</vt:lpstr>
      <vt:lpstr> La crise COVID-19 est une menace pour les enfants et les adolescents, mais c'est aussi une opportunité pour nous de faire mieux. 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HINDIN, Michelle Jane</dc:creator>
  <cp:lastModifiedBy>MBOLA MBASSI, Symplice</cp:lastModifiedBy>
  <cp:revision>446</cp:revision>
  <dcterms:created xsi:type="dcterms:W3CDTF">2015-01-15T11:40:48Z</dcterms:created>
  <dcterms:modified xsi:type="dcterms:W3CDTF">2020-11-01T23:58:44Z</dcterms:modified>
</cp:coreProperties>
</file>