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83" r:id="rId4"/>
    <p:sldId id="280" r:id="rId5"/>
    <p:sldId id="257" r:id="rId6"/>
    <p:sldId id="269" r:id="rId7"/>
    <p:sldId id="270" r:id="rId8"/>
    <p:sldId id="266" r:id="rId9"/>
    <p:sldId id="271" r:id="rId10"/>
    <p:sldId id="258" r:id="rId11"/>
    <p:sldId id="272" r:id="rId12"/>
    <p:sldId id="273" r:id="rId13"/>
    <p:sldId id="267" r:id="rId14"/>
    <p:sldId id="276" r:id="rId15"/>
    <p:sldId id="278" r:id="rId16"/>
    <p:sldId id="282" r:id="rId17"/>
    <p:sldId id="28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via de Ruiter" initials="SdR" lastIdx="1" clrIdx="0">
    <p:extLst>
      <p:ext uri="{19B8F6BF-5375-455C-9EA6-DF929625EA0E}">
        <p15:presenceInfo xmlns:p15="http://schemas.microsoft.com/office/powerpoint/2012/main" userId="c6eb3392d066f2d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27C"/>
    <a:srgbClr val="D4D9E4"/>
    <a:srgbClr val="2643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93" autoAdjust="0"/>
    <p:restoredTop sz="92189"/>
  </p:normalViewPr>
  <p:slideViewPr>
    <p:cSldViewPr snapToGrid="0">
      <p:cViewPr varScale="1">
        <p:scale>
          <a:sx n="147" d="100"/>
          <a:sy n="147" d="100"/>
        </p:scale>
        <p:origin x="1584" y="200"/>
      </p:cViewPr>
      <p:guideLst/>
    </p:cSldViewPr>
  </p:slideViewPr>
  <p:notesTextViewPr>
    <p:cViewPr>
      <p:scale>
        <a:sx n="1" d="1"/>
        <a:sy n="1" d="1"/>
      </p:scale>
      <p:origin x="0" y="0"/>
    </p:cViewPr>
  </p:notesTextViewPr>
  <p:sorterViewPr>
    <p:cViewPr varScale="1">
      <p:scale>
        <a:sx n="100" d="100"/>
        <a:sy n="100" d="100"/>
      </p:scale>
      <p:origin x="0" y="-16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ell\Dropbox\Documents\UNESCO%20Chair%20GHE\Reopening%20Schools%20survey%20-%20may2020\Data\Combined%20data%20-%2030jun2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'Fig 2 - guidance elements'!$B$1</c:f>
              <c:strCache>
                <c:ptCount val="1"/>
                <c:pt idx="0">
                  <c:v>Number of Countries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'Fig 2 - guidance elements'!$A$2:$A$11</c:f>
              <c:strCache>
                <c:ptCount val="10"/>
                <c:pt idx="0">
                  <c:v>Class Size Reduction</c:v>
                </c:pt>
                <c:pt idx="1">
                  <c:v>Social Distancing</c:v>
                </c:pt>
                <c:pt idx="2">
                  <c:v>Hygiene measures</c:v>
                </c:pt>
                <c:pt idx="3">
                  <c:v>Transport Arrangements</c:v>
                </c:pt>
                <c:pt idx="4">
                  <c:v>Canteen Arrangements</c:v>
                </c:pt>
                <c:pt idx="5">
                  <c:v>Education about the Pandemic</c:v>
                </c:pt>
                <c:pt idx="6">
                  <c:v>Schedule Changes</c:v>
                </c:pt>
                <c:pt idx="7">
                  <c:v>Wearing a Mask</c:v>
                </c:pt>
                <c:pt idx="8">
                  <c:v>School Cleaning</c:v>
                </c:pt>
                <c:pt idx="9">
                  <c:v>Circulation Changes</c:v>
                </c:pt>
              </c:strCache>
            </c:strRef>
          </c:cat>
          <c:val>
            <c:numRef>
              <c:f>'Fig 2 - guidance elements'!$B$2:$B$11</c:f>
              <c:numCache>
                <c:formatCode>General</c:formatCode>
                <c:ptCount val="10"/>
                <c:pt idx="0">
                  <c:v>17</c:v>
                </c:pt>
                <c:pt idx="1">
                  <c:v>17</c:v>
                </c:pt>
                <c:pt idx="2">
                  <c:v>16</c:v>
                </c:pt>
                <c:pt idx="3">
                  <c:v>15</c:v>
                </c:pt>
                <c:pt idx="4">
                  <c:v>15</c:v>
                </c:pt>
                <c:pt idx="5">
                  <c:v>14</c:v>
                </c:pt>
                <c:pt idx="6">
                  <c:v>13</c:v>
                </c:pt>
                <c:pt idx="7">
                  <c:v>11</c:v>
                </c:pt>
                <c:pt idx="8">
                  <c:v>10</c:v>
                </c:pt>
                <c:pt idx="9">
                  <c:v>10</c:v>
                </c:pt>
              </c:numCache>
            </c:numRef>
          </c:val>
          <c:extLst>
            <c:ext xmlns:c16="http://schemas.microsoft.com/office/drawing/2014/chart" uri="{C3380CC4-5D6E-409C-BE32-E72D297353CC}">
              <c16:uniqueId val="{00000000-FE1E-45AC-ABA4-486DB1876741}"/>
            </c:ext>
          </c:extLst>
        </c:ser>
        <c:dLbls>
          <c:showLegendKey val="0"/>
          <c:showVal val="0"/>
          <c:showCatName val="0"/>
          <c:showSerName val="0"/>
          <c:showPercent val="0"/>
          <c:showBubbleSize val="0"/>
        </c:dLbls>
        <c:gapWidth val="115"/>
        <c:overlap val="-20"/>
        <c:axId val="523300479"/>
        <c:axId val="1241951151"/>
      </c:barChart>
      <c:catAx>
        <c:axId val="523300479"/>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fr-FR"/>
          </a:p>
        </c:txPr>
        <c:crossAx val="1241951151"/>
        <c:crosses val="autoZero"/>
        <c:auto val="1"/>
        <c:lblAlgn val="ctr"/>
        <c:lblOffset val="100"/>
        <c:noMultiLvlLbl val="0"/>
      </c:catAx>
      <c:valAx>
        <c:axId val="1241951151"/>
        <c:scaling>
          <c:orientation val="minMax"/>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dirty="0"/>
                  <a:t>Number of Countries (out of 20)</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fr-FR"/>
          </a:p>
        </c:txPr>
        <c:crossAx val="523300479"/>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7A102-DC9B-4E28-8309-A4033286DA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B75A2D-DC9B-48B5-A007-034C7E4DED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D64DB9-B141-4BE0-A2A4-037545C2C342}"/>
              </a:ext>
            </a:extLst>
          </p:cNvPr>
          <p:cNvSpPr>
            <a:spLocks noGrp="1"/>
          </p:cNvSpPr>
          <p:nvPr>
            <p:ph type="dt" sz="half" idx="10"/>
          </p:nvPr>
        </p:nvSpPr>
        <p:spPr/>
        <p:txBody>
          <a:bodyPr/>
          <a:lstStyle/>
          <a:p>
            <a:fld id="{52713DC9-3F18-4AB9-80E6-F96EDE152324}" type="datetimeFigureOut">
              <a:rPr lang="en-GB" smtClean="0"/>
              <a:t>30/10/2020</a:t>
            </a:fld>
            <a:endParaRPr lang="en-GB"/>
          </a:p>
        </p:txBody>
      </p:sp>
      <p:sp>
        <p:nvSpPr>
          <p:cNvPr id="5" name="Footer Placeholder 4">
            <a:extLst>
              <a:ext uri="{FF2B5EF4-FFF2-40B4-BE49-F238E27FC236}">
                <a16:creationId xmlns:a16="http://schemas.microsoft.com/office/drawing/2014/main" id="{B5DEDCA8-3190-4E03-AAFA-158600E57D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21B32B-4DCC-4A9D-B42C-41A7EC1E80BE}"/>
              </a:ext>
            </a:extLst>
          </p:cNvPr>
          <p:cNvSpPr>
            <a:spLocks noGrp="1"/>
          </p:cNvSpPr>
          <p:nvPr>
            <p:ph type="sldNum" sz="quarter" idx="12"/>
          </p:nvPr>
        </p:nvSpPr>
        <p:spPr/>
        <p:txBody>
          <a:bodyPr/>
          <a:lstStyle/>
          <a:p>
            <a:fld id="{4A0DB3B2-A60D-4B5A-B2E9-71B24255D675}" type="slidenum">
              <a:rPr lang="en-GB" smtClean="0"/>
              <a:t>‹N°›</a:t>
            </a:fld>
            <a:endParaRPr lang="en-GB"/>
          </a:p>
        </p:txBody>
      </p:sp>
    </p:spTree>
    <p:extLst>
      <p:ext uri="{BB962C8B-B14F-4D97-AF65-F5344CB8AC3E}">
        <p14:creationId xmlns:p14="http://schemas.microsoft.com/office/powerpoint/2010/main" val="107589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D751C-26BB-41C3-BEA2-A195E1259F7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41B6C9-9EB5-4AD8-B178-7ED13FC12D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C4E04A-32D3-42A4-9368-7128938067F1}"/>
              </a:ext>
            </a:extLst>
          </p:cNvPr>
          <p:cNvSpPr>
            <a:spLocks noGrp="1"/>
          </p:cNvSpPr>
          <p:nvPr>
            <p:ph type="dt" sz="half" idx="10"/>
          </p:nvPr>
        </p:nvSpPr>
        <p:spPr/>
        <p:txBody>
          <a:bodyPr/>
          <a:lstStyle/>
          <a:p>
            <a:fld id="{52713DC9-3F18-4AB9-80E6-F96EDE152324}" type="datetimeFigureOut">
              <a:rPr lang="en-GB" smtClean="0"/>
              <a:t>30/10/2020</a:t>
            </a:fld>
            <a:endParaRPr lang="en-GB"/>
          </a:p>
        </p:txBody>
      </p:sp>
      <p:sp>
        <p:nvSpPr>
          <p:cNvPr id="5" name="Footer Placeholder 4">
            <a:extLst>
              <a:ext uri="{FF2B5EF4-FFF2-40B4-BE49-F238E27FC236}">
                <a16:creationId xmlns:a16="http://schemas.microsoft.com/office/drawing/2014/main" id="{DBD09C9C-ABF0-40C3-BE13-510AFFA6A4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DD3CA9-A70B-448C-9C89-D815EE3FEBC7}"/>
              </a:ext>
            </a:extLst>
          </p:cNvPr>
          <p:cNvSpPr>
            <a:spLocks noGrp="1"/>
          </p:cNvSpPr>
          <p:nvPr>
            <p:ph type="sldNum" sz="quarter" idx="12"/>
          </p:nvPr>
        </p:nvSpPr>
        <p:spPr/>
        <p:txBody>
          <a:bodyPr/>
          <a:lstStyle/>
          <a:p>
            <a:fld id="{4A0DB3B2-A60D-4B5A-B2E9-71B24255D675}" type="slidenum">
              <a:rPr lang="en-GB" smtClean="0"/>
              <a:t>‹N°›</a:t>
            </a:fld>
            <a:endParaRPr lang="en-GB"/>
          </a:p>
        </p:txBody>
      </p:sp>
    </p:spTree>
    <p:extLst>
      <p:ext uri="{BB962C8B-B14F-4D97-AF65-F5344CB8AC3E}">
        <p14:creationId xmlns:p14="http://schemas.microsoft.com/office/powerpoint/2010/main" val="1233611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228A07-5978-4236-851D-6AA077A02A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78D880-DBF4-4B9C-B2EA-FC1253F220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D58D3A-1E52-4914-895A-66D74B82C657}"/>
              </a:ext>
            </a:extLst>
          </p:cNvPr>
          <p:cNvSpPr>
            <a:spLocks noGrp="1"/>
          </p:cNvSpPr>
          <p:nvPr>
            <p:ph type="dt" sz="half" idx="10"/>
          </p:nvPr>
        </p:nvSpPr>
        <p:spPr/>
        <p:txBody>
          <a:bodyPr/>
          <a:lstStyle/>
          <a:p>
            <a:fld id="{52713DC9-3F18-4AB9-80E6-F96EDE152324}" type="datetimeFigureOut">
              <a:rPr lang="en-GB" smtClean="0"/>
              <a:t>30/10/2020</a:t>
            </a:fld>
            <a:endParaRPr lang="en-GB"/>
          </a:p>
        </p:txBody>
      </p:sp>
      <p:sp>
        <p:nvSpPr>
          <p:cNvPr id="5" name="Footer Placeholder 4">
            <a:extLst>
              <a:ext uri="{FF2B5EF4-FFF2-40B4-BE49-F238E27FC236}">
                <a16:creationId xmlns:a16="http://schemas.microsoft.com/office/drawing/2014/main" id="{2D1EE4AE-8B2A-4828-B6C9-62B55A1461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28A2AE-49A9-47BF-B065-F34CC4DFB8D3}"/>
              </a:ext>
            </a:extLst>
          </p:cNvPr>
          <p:cNvSpPr>
            <a:spLocks noGrp="1"/>
          </p:cNvSpPr>
          <p:nvPr>
            <p:ph type="sldNum" sz="quarter" idx="12"/>
          </p:nvPr>
        </p:nvSpPr>
        <p:spPr/>
        <p:txBody>
          <a:bodyPr/>
          <a:lstStyle/>
          <a:p>
            <a:fld id="{4A0DB3B2-A60D-4B5A-B2E9-71B24255D675}" type="slidenum">
              <a:rPr lang="en-GB" smtClean="0"/>
              <a:t>‹N°›</a:t>
            </a:fld>
            <a:endParaRPr lang="en-GB"/>
          </a:p>
        </p:txBody>
      </p:sp>
    </p:spTree>
    <p:extLst>
      <p:ext uri="{BB962C8B-B14F-4D97-AF65-F5344CB8AC3E}">
        <p14:creationId xmlns:p14="http://schemas.microsoft.com/office/powerpoint/2010/main" val="2049231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ED6CD-9E72-42DD-AFB9-662CD8832B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00627C-8FF1-4028-AF73-262F62D8BB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A4200D-5BEF-4AA3-AE9E-43A90298E381}"/>
              </a:ext>
            </a:extLst>
          </p:cNvPr>
          <p:cNvSpPr>
            <a:spLocks noGrp="1"/>
          </p:cNvSpPr>
          <p:nvPr>
            <p:ph type="dt" sz="half" idx="10"/>
          </p:nvPr>
        </p:nvSpPr>
        <p:spPr/>
        <p:txBody>
          <a:bodyPr/>
          <a:lstStyle/>
          <a:p>
            <a:fld id="{52713DC9-3F18-4AB9-80E6-F96EDE152324}" type="datetimeFigureOut">
              <a:rPr lang="en-GB" smtClean="0"/>
              <a:t>30/10/2020</a:t>
            </a:fld>
            <a:endParaRPr lang="en-GB"/>
          </a:p>
        </p:txBody>
      </p:sp>
      <p:sp>
        <p:nvSpPr>
          <p:cNvPr id="5" name="Footer Placeholder 4">
            <a:extLst>
              <a:ext uri="{FF2B5EF4-FFF2-40B4-BE49-F238E27FC236}">
                <a16:creationId xmlns:a16="http://schemas.microsoft.com/office/drawing/2014/main" id="{98019E12-5247-421D-A733-BB6F9CBC2D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C780E0-FA3D-4FC2-9AEA-69878C974775}"/>
              </a:ext>
            </a:extLst>
          </p:cNvPr>
          <p:cNvSpPr>
            <a:spLocks noGrp="1"/>
          </p:cNvSpPr>
          <p:nvPr>
            <p:ph type="sldNum" sz="quarter" idx="12"/>
          </p:nvPr>
        </p:nvSpPr>
        <p:spPr/>
        <p:txBody>
          <a:bodyPr/>
          <a:lstStyle/>
          <a:p>
            <a:fld id="{4A0DB3B2-A60D-4B5A-B2E9-71B24255D675}" type="slidenum">
              <a:rPr lang="en-GB" smtClean="0"/>
              <a:t>‹N°›</a:t>
            </a:fld>
            <a:endParaRPr lang="en-GB"/>
          </a:p>
        </p:txBody>
      </p:sp>
    </p:spTree>
    <p:extLst>
      <p:ext uri="{BB962C8B-B14F-4D97-AF65-F5344CB8AC3E}">
        <p14:creationId xmlns:p14="http://schemas.microsoft.com/office/powerpoint/2010/main" val="4143469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C320C-BDF3-4EEA-B832-AF63E59D23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D880056-B22A-44CB-B12B-41719B1BDB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9CC612-F397-4ED8-810A-4FB60AFEB0FA}"/>
              </a:ext>
            </a:extLst>
          </p:cNvPr>
          <p:cNvSpPr>
            <a:spLocks noGrp="1"/>
          </p:cNvSpPr>
          <p:nvPr>
            <p:ph type="dt" sz="half" idx="10"/>
          </p:nvPr>
        </p:nvSpPr>
        <p:spPr/>
        <p:txBody>
          <a:bodyPr/>
          <a:lstStyle/>
          <a:p>
            <a:fld id="{52713DC9-3F18-4AB9-80E6-F96EDE152324}" type="datetimeFigureOut">
              <a:rPr lang="en-GB" smtClean="0"/>
              <a:t>30/10/2020</a:t>
            </a:fld>
            <a:endParaRPr lang="en-GB"/>
          </a:p>
        </p:txBody>
      </p:sp>
      <p:sp>
        <p:nvSpPr>
          <p:cNvPr id="5" name="Footer Placeholder 4">
            <a:extLst>
              <a:ext uri="{FF2B5EF4-FFF2-40B4-BE49-F238E27FC236}">
                <a16:creationId xmlns:a16="http://schemas.microsoft.com/office/drawing/2014/main" id="{7A7CA6BF-47D7-4379-9251-9EBFBFC62A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BFF19E-A746-4F0A-A8A1-7BB723156448}"/>
              </a:ext>
            </a:extLst>
          </p:cNvPr>
          <p:cNvSpPr>
            <a:spLocks noGrp="1"/>
          </p:cNvSpPr>
          <p:nvPr>
            <p:ph type="sldNum" sz="quarter" idx="12"/>
          </p:nvPr>
        </p:nvSpPr>
        <p:spPr/>
        <p:txBody>
          <a:bodyPr/>
          <a:lstStyle/>
          <a:p>
            <a:fld id="{4A0DB3B2-A60D-4B5A-B2E9-71B24255D675}" type="slidenum">
              <a:rPr lang="en-GB" smtClean="0"/>
              <a:t>‹N°›</a:t>
            </a:fld>
            <a:endParaRPr lang="en-GB"/>
          </a:p>
        </p:txBody>
      </p:sp>
    </p:spTree>
    <p:extLst>
      <p:ext uri="{BB962C8B-B14F-4D97-AF65-F5344CB8AC3E}">
        <p14:creationId xmlns:p14="http://schemas.microsoft.com/office/powerpoint/2010/main" val="3427226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0B915-E831-4886-A285-459C605169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56F546-28A2-4F22-8714-EB6FFC0FE3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0BD08FF-606E-4282-B5A6-4E2361C426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B6920A-2126-47BA-B180-EE496C434980}"/>
              </a:ext>
            </a:extLst>
          </p:cNvPr>
          <p:cNvSpPr>
            <a:spLocks noGrp="1"/>
          </p:cNvSpPr>
          <p:nvPr>
            <p:ph type="dt" sz="half" idx="10"/>
          </p:nvPr>
        </p:nvSpPr>
        <p:spPr/>
        <p:txBody>
          <a:bodyPr/>
          <a:lstStyle/>
          <a:p>
            <a:fld id="{52713DC9-3F18-4AB9-80E6-F96EDE152324}" type="datetimeFigureOut">
              <a:rPr lang="en-GB" smtClean="0"/>
              <a:t>30/10/2020</a:t>
            </a:fld>
            <a:endParaRPr lang="en-GB"/>
          </a:p>
        </p:txBody>
      </p:sp>
      <p:sp>
        <p:nvSpPr>
          <p:cNvPr id="6" name="Footer Placeholder 5">
            <a:extLst>
              <a:ext uri="{FF2B5EF4-FFF2-40B4-BE49-F238E27FC236}">
                <a16:creationId xmlns:a16="http://schemas.microsoft.com/office/drawing/2014/main" id="{CD34F567-0089-4AC3-BE6C-0E426B27C9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672AA7-3D49-4FB3-AFD2-C8AC975EAAB4}"/>
              </a:ext>
            </a:extLst>
          </p:cNvPr>
          <p:cNvSpPr>
            <a:spLocks noGrp="1"/>
          </p:cNvSpPr>
          <p:nvPr>
            <p:ph type="sldNum" sz="quarter" idx="12"/>
          </p:nvPr>
        </p:nvSpPr>
        <p:spPr/>
        <p:txBody>
          <a:bodyPr/>
          <a:lstStyle/>
          <a:p>
            <a:fld id="{4A0DB3B2-A60D-4B5A-B2E9-71B24255D675}" type="slidenum">
              <a:rPr lang="en-GB" smtClean="0"/>
              <a:t>‹N°›</a:t>
            </a:fld>
            <a:endParaRPr lang="en-GB"/>
          </a:p>
        </p:txBody>
      </p:sp>
    </p:spTree>
    <p:extLst>
      <p:ext uri="{BB962C8B-B14F-4D97-AF65-F5344CB8AC3E}">
        <p14:creationId xmlns:p14="http://schemas.microsoft.com/office/powerpoint/2010/main" val="245992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E3011-1400-4AED-BDE6-EC008951EFA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EED99C6-79D5-42E9-AF29-A17620B4D7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9B0B8F-4D9D-44F7-B9D5-3D29428D74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FF4AF4-D02F-4F03-BBA6-DDCC11CEA8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713F4D-5F63-493D-B4DC-08E9622415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513E0A2-3535-4FC1-84F8-6819A80B1DBE}"/>
              </a:ext>
            </a:extLst>
          </p:cNvPr>
          <p:cNvSpPr>
            <a:spLocks noGrp="1"/>
          </p:cNvSpPr>
          <p:nvPr>
            <p:ph type="dt" sz="half" idx="10"/>
          </p:nvPr>
        </p:nvSpPr>
        <p:spPr/>
        <p:txBody>
          <a:bodyPr/>
          <a:lstStyle/>
          <a:p>
            <a:fld id="{52713DC9-3F18-4AB9-80E6-F96EDE152324}" type="datetimeFigureOut">
              <a:rPr lang="en-GB" smtClean="0"/>
              <a:t>30/10/2020</a:t>
            </a:fld>
            <a:endParaRPr lang="en-GB"/>
          </a:p>
        </p:txBody>
      </p:sp>
      <p:sp>
        <p:nvSpPr>
          <p:cNvPr id="8" name="Footer Placeholder 7">
            <a:extLst>
              <a:ext uri="{FF2B5EF4-FFF2-40B4-BE49-F238E27FC236}">
                <a16:creationId xmlns:a16="http://schemas.microsoft.com/office/drawing/2014/main" id="{6E2CEAD5-8D55-42DC-B69D-019C48AE24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FD628F4-5A52-4B7D-BC2D-7E64AE8330E7}"/>
              </a:ext>
            </a:extLst>
          </p:cNvPr>
          <p:cNvSpPr>
            <a:spLocks noGrp="1"/>
          </p:cNvSpPr>
          <p:nvPr>
            <p:ph type="sldNum" sz="quarter" idx="12"/>
          </p:nvPr>
        </p:nvSpPr>
        <p:spPr/>
        <p:txBody>
          <a:bodyPr/>
          <a:lstStyle/>
          <a:p>
            <a:fld id="{4A0DB3B2-A60D-4B5A-B2E9-71B24255D675}" type="slidenum">
              <a:rPr lang="en-GB" smtClean="0"/>
              <a:t>‹N°›</a:t>
            </a:fld>
            <a:endParaRPr lang="en-GB"/>
          </a:p>
        </p:txBody>
      </p:sp>
    </p:spTree>
    <p:extLst>
      <p:ext uri="{BB962C8B-B14F-4D97-AF65-F5344CB8AC3E}">
        <p14:creationId xmlns:p14="http://schemas.microsoft.com/office/powerpoint/2010/main" val="2599154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60FCA-958F-435E-A9D2-32A5E2F03A4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604A5E3-A748-474E-91AB-B20AC69F4CB2}"/>
              </a:ext>
            </a:extLst>
          </p:cNvPr>
          <p:cNvSpPr>
            <a:spLocks noGrp="1"/>
          </p:cNvSpPr>
          <p:nvPr>
            <p:ph type="dt" sz="half" idx="10"/>
          </p:nvPr>
        </p:nvSpPr>
        <p:spPr/>
        <p:txBody>
          <a:bodyPr/>
          <a:lstStyle/>
          <a:p>
            <a:fld id="{52713DC9-3F18-4AB9-80E6-F96EDE152324}" type="datetimeFigureOut">
              <a:rPr lang="en-GB" smtClean="0"/>
              <a:t>30/10/2020</a:t>
            </a:fld>
            <a:endParaRPr lang="en-GB"/>
          </a:p>
        </p:txBody>
      </p:sp>
      <p:sp>
        <p:nvSpPr>
          <p:cNvPr id="4" name="Footer Placeholder 3">
            <a:extLst>
              <a:ext uri="{FF2B5EF4-FFF2-40B4-BE49-F238E27FC236}">
                <a16:creationId xmlns:a16="http://schemas.microsoft.com/office/drawing/2014/main" id="{BEB29181-00A2-4F20-8F98-CC0B03AF071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ADDF989-4809-4D4A-BD24-70F8FBD2C7CC}"/>
              </a:ext>
            </a:extLst>
          </p:cNvPr>
          <p:cNvSpPr>
            <a:spLocks noGrp="1"/>
          </p:cNvSpPr>
          <p:nvPr>
            <p:ph type="sldNum" sz="quarter" idx="12"/>
          </p:nvPr>
        </p:nvSpPr>
        <p:spPr/>
        <p:txBody>
          <a:bodyPr/>
          <a:lstStyle/>
          <a:p>
            <a:fld id="{4A0DB3B2-A60D-4B5A-B2E9-71B24255D675}" type="slidenum">
              <a:rPr lang="en-GB" smtClean="0"/>
              <a:t>‹N°›</a:t>
            </a:fld>
            <a:endParaRPr lang="en-GB"/>
          </a:p>
        </p:txBody>
      </p:sp>
    </p:spTree>
    <p:extLst>
      <p:ext uri="{BB962C8B-B14F-4D97-AF65-F5344CB8AC3E}">
        <p14:creationId xmlns:p14="http://schemas.microsoft.com/office/powerpoint/2010/main" val="6890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82074D-F0AE-46EC-A26E-D78FECA1510F}"/>
              </a:ext>
            </a:extLst>
          </p:cNvPr>
          <p:cNvSpPr>
            <a:spLocks noGrp="1"/>
          </p:cNvSpPr>
          <p:nvPr>
            <p:ph type="dt" sz="half" idx="10"/>
          </p:nvPr>
        </p:nvSpPr>
        <p:spPr/>
        <p:txBody>
          <a:bodyPr/>
          <a:lstStyle/>
          <a:p>
            <a:fld id="{52713DC9-3F18-4AB9-80E6-F96EDE152324}" type="datetimeFigureOut">
              <a:rPr lang="en-GB" smtClean="0"/>
              <a:t>30/10/2020</a:t>
            </a:fld>
            <a:endParaRPr lang="en-GB"/>
          </a:p>
        </p:txBody>
      </p:sp>
      <p:sp>
        <p:nvSpPr>
          <p:cNvPr id="3" name="Footer Placeholder 2">
            <a:extLst>
              <a:ext uri="{FF2B5EF4-FFF2-40B4-BE49-F238E27FC236}">
                <a16:creationId xmlns:a16="http://schemas.microsoft.com/office/drawing/2014/main" id="{0365CDC5-EA54-4D26-B44D-90B0D303F9C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43330-01EC-4D72-912B-840A9CFB9C45}"/>
              </a:ext>
            </a:extLst>
          </p:cNvPr>
          <p:cNvSpPr>
            <a:spLocks noGrp="1"/>
          </p:cNvSpPr>
          <p:nvPr>
            <p:ph type="sldNum" sz="quarter" idx="12"/>
          </p:nvPr>
        </p:nvSpPr>
        <p:spPr/>
        <p:txBody>
          <a:bodyPr/>
          <a:lstStyle/>
          <a:p>
            <a:fld id="{4A0DB3B2-A60D-4B5A-B2E9-71B24255D675}" type="slidenum">
              <a:rPr lang="en-GB" smtClean="0"/>
              <a:t>‹N°›</a:t>
            </a:fld>
            <a:endParaRPr lang="en-GB"/>
          </a:p>
        </p:txBody>
      </p:sp>
    </p:spTree>
    <p:extLst>
      <p:ext uri="{BB962C8B-B14F-4D97-AF65-F5344CB8AC3E}">
        <p14:creationId xmlns:p14="http://schemas.microsoft.com/office/powerpoint/2010/main" val="538571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2434E-C05E-4FA5-AB5B-A4A523757B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E7950F-6CE0-4655-8E98-991E046AF5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D554AC6-DD97-4F28-8621-47498793D9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EBB9A7-632D-43FC-8AD4-603A77D33AF7}"/>
              </a:ext>
            </a:extLst>
          </p:cNvPr>
          <p:cNvSpPr>
            <a:spLocks noGrp="1"/>
          </p:cNvSpPr>
          <p:nvPr>
            <p:ph type="dt" sz="half" idx="10"/>
          </p:nvPr>
        </p:nvSpPr>
        <p:spPr/>
        <p:txBody>
          <a:bodyPr/>
          <a:lstStyle/>
          <a:p>
            <a:fld id="{52713DC9-3F18-4AB9-80E6-F96EDE152324}" type="datetimeFigureOut">
              <a:rPr lang="en-GB" smtClean="0"/>
              <a:t>30/10/2020</a:t>
            </a:fld>
            <a:endParaRPr lang="en-GB"/>
          </a:p>
        </p:txBody>
      </p:sp>
      <p:sp>
        <p:nvSpPr>
          <p:cNvPr id="6" name="Footer Placeholder 5">
            <a:extLst>
              <a:ext uri="{FF2B5EF4-FFF2-40B4-BE49-F238E27FC236}">
                <a16:creationId xmlns:a16="http://schemas.microsoft.com/office/drawing/2014/main" id="{7F9282C2-E954-4810-B570-82186D3B22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834E02-C16F-43A6-BF59-A0ED5846E1D8}"/>
              </a:ext>
            </a:extLst>
          </p:cNvPr>
          <p:cNvSpPr>
            <a:spLocks noGrp="1"/>
          </p:cNvSpPr>
          <p:nvPr>
            <p:ph type="sldNum" sz="quarter" idx="12"/>
          </p:nvPr>
        </p:nvSpPr>
        <p:spPr/>
        <p:txBody>
          <a:bodyPr/>
          <a:lstStyle/>
          <a:p>
            <a:fld id="{4A0DB3B2-A60D-4B5A-B2E9-71B24255D675}" type="slidenum">
              <a:rPr lang="en-GB" smtClean="0"/>
              <a:t>‹N°›</a:t>
            </a:fld>
            <a:endParaRPr lang="en-GB"/>
          </a:p>
        </p:txBody>
      </p:sp>
    </p:spTree>
    <p:extLst>
      <p:ext uri="{BB962C8B-B14F-4D97-AF65-F5344CB8AC3E}">
        <p14:creationId xmlns:p14="http://schemas.microsoft.com/office/powerpoint/2010/main" val="555256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D9FB7-1982-406E-880F-FCB1E7E9BC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C4F32B2-2072-4FD4-B9AB-AAAE2D1E2E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6967DE4-291E-40BC-AD40-6B60731223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FA54ED-0041-4CAD-ADBF-4EB8BE621646}"/>
              </a:ext>
            </a:extLst>
          </p:cNvPr>
          <p:cNvSpPr>
            <a:spLocks noGrp="1"/>
          </p:cNvSpPr>
          <p:nvPr>
            <p:ph type="dt" sz="half" idx="10"/>
          </p:nvPr>
        </p:nvSpPr>
        <p:spPr/>
        <p:txBody>
          <a:bodyPr/>
          <a:lstStyle/>
          <a:p>
            <a:fld id="{52713DC9-3F18-4AB9-80E6-F96EDE152324}" type="datetimeFigureOut">
              <a:rPr lang="en-GB" smtClean="0"/>
              <a:t>30/10/2020</a:t>
            </a:fld>
            <a:endParaRPr lang="en-GB"/>
          </a:p>
        </p:txBody>
      </p:sp>
      <p:sp>
        <p:nvSpPr>
          <p:cNvPr id="6" name="Footer Placeholder 5">
            <a:extLst>
              <a:ext uri="{FF2B5EF4-FFF2-40B4-BE49-F238E27FC236}">
                <a16:creationId xmlns:a16="http://schemas.microsoft.com/office/drawing/2014/main" id="{291B464A-568F-4473-A3CD-1B2AEBF531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01ABAF-7BF6-4430-B9C6-ADAACA8F98CD}"/>
              </a:ext>
            </a:extLst>
          </p:cNvPr>
          <p:cNvSpPr>
            <a:spLocks noGrp="1"/>
          </p:cNvSpPr>
          <p:nvPr>
            <p:ph type="sldNum" sz="quarter" idx="12"/>
          </p:nvPr>
        </p:nvSpPr>
        <p:spPr/>
        <p:txBody>
          <a:bodyPr/>
          <a:lstStyle/>
          <a:p>
            <a:fld id="{4A0DB3B2-A60D-4B5A-B2E9-71B24255D675}" type="slidenum">
              <a:rPr lang="en-GB" smtClean="0"/>
              <a:t>‹N°›</a:t>
            </a:fld>
            <a:endParaRPr lang="en-GB"/>
          </a:p>
        </p:txBody>
      </p:sp>
    </p:spTree>
    <p:extLst>
      <p:ext uri="{BB962C8B-B14F-4D97-AF65-F5344CB8AC3E}">
        <p14:creationId xmlns:p14="http://schemas.microsoft.com/office/powerpoint/2010/main" val="2592976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437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8DCDF2-2BBB-4954-A55C-77D3748F0A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56BB6D-C9B5-4792-A6D0-062C8BCD13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18691D-BB35-492B-B4E4-2D34D4AEF3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713DC9-3F18-4AB9-80E6-F96EDE152324}" type="datetimeFigureOut">
              <a:rPr lang="en-GB" smtClean="0"/>
              <a:t>30/10/2020</a:t>
            </a:fld>
            <a:endParaRPr lang="en-GB"/>
          </a:p>
        </p:txBody>
      </p:sp>
      <p:sp>
        <p:nvSpPr>
          <p:cNvPr id="5" name="Footer Placeholder 4">
            <a:extLst>
              <a:ext uri="{FF2B5EF4-FFF2-40B4-BE49-F238E27FC236}">
                <a16:creationId xmlns:a16="http://schemas.microsoft.com/office/drawing/2014/main" id="{84E70D72-8460-4E9D-A31C-390E247645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EDEFDD9-AF84-43E6-84FB-EBDB3D7DBF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DB3B2-A60D-4B5A-B2E9-71B24255D675}" type="slidenum">
              <a:rPr lang="en-GB" smtClean="0"/>
              <a:t>‹N°›</a:t>
            </a:fld>
            <a:endParaRPr lang="en-GB"/>
          </a:p>
        </p:txBody>
      </p:sp>
    </p:spTree>
    <p:extLst>
      <p:ext uri="{BB962C8B-B14F-4D97-AF65-F5344CB8AC3E}">
        <p14:creationId xmlns:p14="http://schemas.microsoft.com/office/powerpoint/2010/main" val="838775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jpeg"/><Relationship Id="rId7" Type="http://schemas.openxmlformats.org/officeDocument/2006/relationships/hyperlink" Target="https://unescochair-ghe.org/"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s://iaah.org/"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commons.wikimedia.org/wiki/File:Doctor_consults_with_family.jpg" TargetMode="External"/><Relationship Id="rId13" Type="http://schemas.openxmlformats.org/officeDocument/2006/relationships/image" Target="../media/image2.png"/><Relationship Id="rId3" Type="http://schemas.openxmlformats.org/officeDocument/2006/relationships/hyperlink" Target="https://en.wikipedia.org/wiki/Gouverneur_Healthcare_Services" TargetMode="External"/><Relationship Id="rId7" Type="http://schemas.openxmlformats.org/officeDocument/2006/relationships/image" Target="../media/image12.jpg"/><Relationship Id="rId12"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11" Type="http://schemas.openxmlformats.org/officeDocument/2006/relationships/image" Target="../media/image14.png"/><Relationship Id="rId5" Type="http://schemas.openxmlformats.org/officeDocument/2006/relationships/hyperlink" Target="http://cronkitenewsonline.com/2015/05/advocates-say-vaccine-injury-fund-has-strayed-from-original-purpose/" TargetMode="External"/><Relationship Id="rId10" Type="http://schemas.openxmlformats.org/officeDocument/2006/relationships/hyperlink" Target="https://pixnio.com/science/medical-science/doctor-using-a-hand-held-ophthalmoscope-to-see-into-eye" TargetMode="External"/><Relationship Id="rId4" Type="http://schemas.openxmlformats.org/officeDocument/2006/relationships/image" Target="../media/image11.jpg"/><Relationship Id="rId9"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reatedebate.com/debate/show/All_things_work_together_for_the_good_of_those_who_love_God" TargetMode="External"/><Relationship Id="rId2" Type="http://schemas.openxmlformats.org/officeDocument/2006/relationships/image" Target="../media/image5.jp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creativecommons.org/licenses/by/3.0/"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4378"/>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42F5AA5-6779-4269-B05E-8F94F05B6C90}"/>
              </a:ext>
            </a:extLst>
          </p:cNvPr>
          <p:cNvSpPr>
            <a:spLocks noGrp="1"/>
          </p:cNvSpPr>
          <p:nvPr>
            <p:ph type="ctrTitle"/>
          </p:nvPr>
        </p:nvSpPr>
        <p:spPr>
          <a:xfrm>
            <a:off x="175429" y="952499"/>
            <a:ext cx="7431353" cy="3175711"/>
          </a:xfrm>
        </p:spPr>
        <p:txBody>
          <a:bodyPr vert="horz" lIns="91440" tIns="45720" rIns="91440" bIns="45720" rtlCol="0" anchor="ctr">
            <a:normAutofit fontScale="90000"/>
          </a:bodyPr>
          <a:lstStyle/>
          <a:p>
            <a:r>
              <a:rPr lang="fr-FR" sz="5300" b="1" dirty="0">
                <a:latin typeface="Candara" panose="020E0502030303020204" pitchFamily="34" charset="0"/>
              </a:rPr>
              <a:t>Enfants, école et Covid-</a:t>
            </a:r>
            <a:r>
              <a:rPr lang="fr-FR" sz="4400" b="1" dirty="0">
                <a:latin typeface="Candara" panose="020E0502030303020204" pitchFamily="34" charset="0"/>
              </a:rPr>
              <a:t>19</a:t>
            </a:r>
            <a:br>
              <a:rPr lang="fr-FR" sz="4400" b="1" dirty="0">
                <a:latin typeface="Candara" panose="020E0502030303020204" pitchFamily="34" charset="0"/>
              </a:rPr>
            </a:br>
            <a:r>
              <a:rPr lang="fr-FR" sz="4400" b="1" dirty="0">
                <a:latin typeface="Candara" panose="020E0502030303020204" pitchFamily="34" charset="0"/>
              </a:rPr>
              <a:t> </a:t>
            </a:r>
            <a:br>
              <a:rPr lang="fr-FR" sz="4400" b="1" dirty="0">
                <a:latin typeface="Candara" panose="020E0502030303020204" pitchFamily="34" charset="0"/>
              </a:rPr>
            </a:br>
            <a:r>
              <a:rPr lang="fr-FR" sz="3600" b="1" dirty="0">
                <a:solidFill>
                  <a:srgbClr val="FFC000"/>
                </a:solidFill>
                <a:latin typeface="Candara" panose="020E0502030303020204" pitchFamily="34" charset="0"/>
              </a:rPr>
              <a:t>les données d’une étude conduite auprès de professionnels de 42 pays sur le processus de réouverture des écoles</a:t>
            </a:r>
            <a:endParaRPr lang="en-US" sz="4400" kern="1200" dirty="0">
              <a:solidFill>
                <a:srgbClr val="FFC000"/>
              </a:solidFill>
              <a:latin typeface="Candara" panose="020E0502030303020204" pitchFamily="34" charset="0"/>
            </a:endParaRPr>
          </a:p>
        </p:txBody>
      </p:sp>
      <p:sp>
        <p:nvSpPr>
          <p:cNvPr id="11" name="Subtitle 10">
            <a:extLst>
              <a:ext uri="{FF2B5EF4-FFF2-40B4-BE49-F238E27FC236}">
                <a16:creationId xmlns:a16="http://schemas.microsoft.com/office/drawing/2014/main" id="{801DBBEA-231B-4F77-A2C9-FE3A850DFA80}"/>
              </a:ext>
            </a:extLst>
          </p:cNvPr>
          <p:cNvSpPr>
            <a:spLocks noGrp="1"/>
          </p:cNvSpPr>
          <p:nvPr>
            <p:ph type="subTitle" idx="1"/>
          </p:nvPr>
        </p:nvSpPr>
        <p:spPr>
          <a:xfrm>
            <a:off x="726029" y="4565436"/>
            <a:ext cx="6962797" cy="1811690"/>
          </a:xfrm>
        </p:spPr>
        <p:txBody>
          <a:bodyPr vert="horz" lIns="91440" tIns="45720" rIns="91440" bIns="45720" rtlCol="0" anchor="t">
            <a:normAutofit/>
          </a:bodyPr>
          <a:lstStyle/>
          <a:p>
            <a:r>
              <a:rPr lang="en-US" b="1" dirty="0">
                <a:solidFill>
                  <a:schemeClr val="accent2"/>
                </a:solidFill>
              </a:rPr>
              <a:t>Didier Jourdan PhD</a:t>
            </a:r>
          </a:p>
          <a:p>
            <a:r>
              <a:rPr lang="en-US" b="1" dirty="0">
                <a:solidFill>
                  <a:schemeClr val="accent2"/>
                </a:solidFill>
              </a:rPr>
              <a:t>Nicola Gray PhD</a:t>
            </a:r>
          </a:p>
          <a:p>
            <a:r>
              <a:rPr lang="en-US" sz="1800" dirty="0"/>
              <a:t>UNESCO Chair and WHO CC ‘Global Health &amp; Education’</a:t>
            </a:r>
          </a:p>
          <a:p>
            <a:r>
              <a:rPr lang="en-US" sz="1800" dirty="0"/>
              <a:t>Vice-President for Europe, IAAH &amp; Governing Council, NCD Child</a:t>
            </a:r>
          </a:p>
          <a:p>
            <a:endParaRPr lang="en-US" sz="1200" dirty="0"/>
          </a:p>
        </p:txBody>
      </p:sp>
      <p:sp>
        <p:nvSpPr>
          <p:cNvPr id="17" name="Freeform: Shape 16">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A close up of a logo&#10;&#10;Description automatically generated">
            <a:extLst>
              <a:ext uri="{FF2B5EF4-FFF2-40B4-BE49-F238E27FC236}">
                <a16:creationId xmlns:a16="http://schemas.microsoft.com/office/drawing/2014/main" id="{CE9571A7-C3B2-46D3-9442-88B47219CC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526" r="1" b="384"/>
          <a:stretch/>
        </p:blipFill>
        <p:spPr>
          <a:xfrm>
            <a:off x="8768825" y="4082141"/>
            <a:ext cx="3423175" cy="2775859"/>
          </a:xfrm>
          <a:custGeom>
            <a:avLst/>
            <a:gdLst/>
            <a:ahLst/>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grpSp>
        <p:nvGrpSpPr>
          <p:cNvPr id="18" name="Groep 17">
            <a:extLst>
              <a:ext uri="{FF2B5EF4-FFF2-40B4-BE49-F238E27FC236}">
                <a16:creationId xmlns:a16="http://schemas.microsoft.com/office/drawing/2014/main" id="{B619050A-AA31-413C-B728-38FC5AD3F72F}"/>
              </a:ext>
            </a:extLst>
          </p:cNvPr>
          <p:cNvGrpSpPr/>
          <p:nvPr/>
        </p:nvGrpSpPr>
        <p:grpSpPr>
          <a:xfrm>
            <a:off x="7525109" y="-1690255"/>
            <a:ext cx="5251324" cy="5303193"/>
            <a:chOff x="7525109" y="-1690255"/>
            <a:chExt cx="5251324" cy="5303193"/>
          </a:xfrm>
        </p:grpSpPr>
        <p:grpSp>
          <p:nvGrpSpPr>
            <p:cNvPr id="16" name="Groep 15">
              <a:extLst>
                <a:ext uri="{FF2B5EF4-FFF2-40B4-BE49-F238E27FC236}">
                  <a16:creationId xmlns:a16="http://schemas.microsoft.com/office/drawing/2014/main" id="{47FBF6AA-46AD-423A-AC9C-50A771924EB9}"/>
                </a:ext>
              </a:extLst>
            </p:cNvPr>
            <p:cNvGrpSpPr/>
            <p:nvPr/>
          </p:nvGrpSpPr>
          <p:grpSpPr>
            <a:xfrm>
              <a:off x="7688826" y="-1524000"/>
              <a:ext cx="4909574" cy="4952999"/>
              <a:chOff x="7688826" y="-1524000"/>
              <a:chExt cx="4909574" cy="4952999"/>
            </a:xfrm>
          </p:grpSpPr>
          <p:sp>
            <p:nvSpPr>
              <p:cNvPr id="15" name="Ovaal 14">
                <a:extLst>
                  <a:ext uri="{FF2B5EF4-FFF2-40B4-BE49-F238E27FC236}">
                    <a16:creationId xmlns:a16="http://schemas.microsoft.com/office/drawing/2014/main" id="{955E57BF-9959-495E-8450-B02BB19BB15C}"/>
                  </a:ext>
                </a:extLst>
              </p:cNvPr>
              <p:cNvSpPr/>
              <p:nvPr/>
            </p:nvSpPr>
            <p:spPr>
              <a:xfrm>
                <a:off x="7688826" y="-1524000"/>
                <a:ext cx="4909574" cy="49529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Afbeelding 7">
                <a:extLst>
                  <a:ext uri="{FF2B5EF4-FFF2-40B4-BE49-F238E27FC236}">
                    <a16:creationId xmlns:a16="http://schemas.microsoft.com/office/drawing/2014/main" id="{4A21CBFA-29A3-4875-AE6A-B3EE49573F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3491" y="165323"/>
                <a:ext cx="3518815" cy="2325225"/>
              </a:xfrm>
              <a:prstGeom prst="rect">
                <a:avLst/>
              </a:prstGeom>
              <a:solidFill>
                <a:schemeClr val="tx1"/>
              </a:solidFill>
            </p:spPr>
          </p:pic>
        </p:grpSp>
        <p:sp>
          <p:nvSpPr>
            <p:cNvPr id="14" name="Cirkel: leeg 13">
              <a:extLst>
                <a:ext uri="{FF2B5EF4-FFF2-40B4-BE49-F238E27FC236}">
                  <a16:creationId xmlns:a16="http://schemas.microsoft.com/office/drawing/2014/main" id="{114649AC-190D-466B-8CB8-FE43810EE2F1}"/>
                </a:ext>
              </a:extLst>
            </p:cNvPr>
            <p:cNvSpPr/>
            <p:nvPr/>
          </p:nvSpPr>
          <p:spPr>
            <a:xfrm>
              <a:off x="7525109" y="-1690255"/>
              <a:ext cx="5251324" cy="5303193"/>
            </a:xfrm>
            <a:prstGeom prst="donut">
              <a:avLst>
                <a:gd name="adj" fmla="val 3279"/>
              </a:avLst>
            </a:prstGeom>
            <a:solidFill>
              <a:srgbClr val="D4D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121646894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0C8F47B-9E61-44FC-AD8A-3F2E3F6B9445}"/>
              </a:ext>
            </a:extLst>
          </p:cNvPr>
          <p:cNvSpPr>
            <a:spLocks noGrp="1"/>
          </p:cNvSpPr>
          <p:nvPr>
            <p:ph type="title"/>
          </p:nvPr>
        </p:nvSpPr>
        <p:spPr/>
        <p:txBody>
          <a:bodyPr/>
          <a:lstStyle/>
          <a:p>
            <a:r>
              <a:rPr lang="en-GB" b="1" dirty="0">
                <a:solidFill>
                  <a:schemeClr val="bg1"/>
                </a:solidFill>
                <a:latin typeface="Candara" panose="020E0502030303020204" pitchFamily="34" charset="0"/>
              </a:rPr>
              <a:t>Le </a:t>
            </a:r>
            <a:r>
              <a:rPr lang="en-GB" b="1" dirty="0" err="1">
                <a:solidFill>
                  <a:schemeClr val="bg1"/>
                </a:solidFill>
                <a:latin typeface="Candara" panose="020E0502030303020204" pitchFamily="34" charset="0"/>
              </a:rPr>
              <a:t>contenu</a:t>
            </a:r>
            <a:r>
              <a:rPr lang="en-GB" b="1" dirty="0">
                <a:solidFill>
                  <a:schemeClr val="bg1"/>
                </a:solidFill>
                <a:latin typeface="Candara" panose="020E0502030303020204" pitchFamily="34" charset="0"/>
              </a:rPr>
              <a:t> des </a:t>
            </a:r>
            <a:r>
              <a:rPr lang="en-GB" b="1" dirty="0" err="1">
                <a:solidFill>
                  <a:schemeClr val="bg1"/>
                </a:solidFill>
                <a:latin typeface="Candara" panose="020E0502030303020204" pitchFamily="34" charset="0"/>
              </a:rPr>
              <a:t>protocoles</a:t>
            </a:r>
            <a:r>
              <a:rPr lang="en-GB" b="1" dirty="0">
                <a:solidFill>
                  <a:schemeClr val="bg1"/>
                </a:solidFill>
                <a:latin typeface="Candara" panose="020E0502030303020204" pitchFamily="34" charset="0"/>
              </a:rPr>
              <a:t> </a:t>
            </a:r>
            <a:r>
              <a:rPr lang="en-GB" b="1" dirty="0" err="1">
                <a:solidFill>
                  <a:schemeClr val="bg1"/>
                </a:solidFill>
                <a:latin typeface="Candara" panose="020E0502030303020204" pitchFamily="34" charset="0"/>
              </a:rPr>
              <a:t>sanitaires</a:t>
            </a:r>
            <a:endParaRPr lang="en-GB" b="1" dirty="0">
              <a:solidFill>
                <a:schemeClr val="bg1"/>
              </a:solidFill>
              <a:latin typeface="Candara" panose="020E0502030303020204" pitchFamily="34" charset="0"/>
            </a:endParaRPr>
          </a:p>
        </p:txBody>
      </p:sp>
      <p:graphicFrame>
        <p:nvGraphicFramePr>
          <p:cNvPr id="7" name="Chart 6">
            <a:extLst>
              <a:ext uri="{FF2B5EF4-FFF2-40B4-BE49-F238E27FC236}">
                <a16:creationId xmlns:a16="http://schemas.microsoft.com/office/drawing/2014/main" id="{835118A5-AFAE-4DFC-B2E5-754DA432BA7A}"/>
              </a:ext>
            </a:extLst>
          </p:cNvPr>
          <p:cNvGraphicFramePr>
            <a:graphicFrameLocks/>
          </p:cNvGraphicFramePr>
          <p:nvPr>
            <p:extLst>
              <p:ext uri="{D42A27DB-BD31-4B8C-83A1-F6EECF244321}">
                <p14:modId xmlns:p14="http://schemas.microsoft.com/office/powerpoint/2010/main" val="4027478098"/>
              </p:ext>
            </p:extLst>
          </p:nvPr>
        </p:nvGraphicFramePr>
        <p:xfrm>
          <a:off x="987288" y="1830862"/>
          <a:ext cx="7300370" cy="371066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7792361C-EB05-4DA8-9A5B-4A8D2E13EE91}"/>
              </a:ext>
            </a:extLst>
          </p:cNvPr>
          <p:cNvSpPr txBox="1"/>
          <p:nvPr/>
        </p:nvSpPr>
        <p:spPr>
          <a:xfrm>
            <a:off x="8621485" y="1484762"/>
            <a:ext cx="3378043" cy="4093428"/>
          </a:xfrm>
          <a:prstGeom prst="rect">
            <a:avLst/>
          </a:prstGeom>
          <a:noFill/>
        </p:spPr>
        <p:txBody>
          <a:bodyPr wrap="square" rtlCol="0">
            <a:spAutoFit/>
          </a:bodyPr>
          <a:lstStyle/>
          <a:p>
            <a:r>
              <a:rPr lang="fr-FR" sz="2000" dirty="0">
                <a:solidFill>
                  <a:schemeClr val="bg1"/>
                </a:solidFill>
              </a:rPr>
              <a:t>Les stratégies de distanciation sociale et les mesures d'hygiène les plus souvent citées :</a:t>
            </a:r>
          </a:p>
          <a:p>
            <a:pPr marL="285750" indent="-285750">
              <a:buFont typeface="Arial" panose="020B0604020202020204" pitchFamily="34" charset="0"/>
              <a:buChar char="•"/>
            </a:pPr>
            <a:r>
              <a:rPr lang="fr-FR" sz="2000" dirty="0">
                <a:solidFill>
                  <a:schemeClr val="accent2"/>
                </a:solidFill>
              </a:rPr>
              <a:t>Les services externes, par exemple le transport scolaire, ont été inclus</a:t>
            </a:r>
          </a:p>
          <a:p>
            <a:pPr marL="285750" indent="-285750">
              <a:buFont typeface="Arial" panose="020B0604020202020204" pitchFamily="34" charset="0"/>
              <a:buChar char="•"/>
            </a:pPr>
            <a:r>
              <a:rPr lang="fr-FR" sz="2000" dirty="0">
                <a:solidFill>
                  <a:schemeClr val="accent2"/>
                </a:solidFill>
              </a:rPr>
              <a:t>L'enseignement dispensé aux étudiants sur la pandémie comprenait le lavage des mains, la distanciation sociale et la nature du virus </a:t>
            </a:r>
            <a:endParaRPr lang="en-GB" sz="2000" dirty="0">
              <a:solidFill>
                <a:schemeClr val="accent2"/>
              </a:solidFill>
            </a:endParaRPr>
          </a:p>
        </p:txBody>
      </p:sp>
      <p:grpSp>
        <p:nvGrpSpPr>
          <p:cNvPr id="9" name="Groep 8">
            <a:extLst>
              <a:ext uri="{FF2B5EF4-FFF2-40B4-BE49-F238E27FC236}">
                <a16:creationId xmlns:a16="http://schemas.microsoft.com/office/drawing/2014/main" id="{91A2E259-E35F-4612-85B7-E6BDE766DC91}"/>
              </a:ext>
            </a:extLst>
          </p:cNvPr>
          <p:cNvGrpSpPr/>
          <p:nvPr/>
        </p:nvGrpSpPr>
        <p:grpSpPr>
          <a:xfrm>
            <a:off x="10434782" y="5541529"/>
            <a:ext cx="2004291" cy="1902691"/>
            <a:chOff x="10418619" y="5293086"/>
            <a:chExt cx="2004291" cy="1902691"/>
          </a:xfrm>
        </p:grpSpPr>
        <p:sp>
          <p:nvSpPr>
            <p:cNvPr id="10" name="Stroomdiagram: Verbindingslijn 9">
              <a:extLst>
                <a:ext uri="{FF2B5EF4-FFF2-40B4-BE49-F238E27FC236}">
                  <a16:creationId xmlns:a16="http://schemas.microsoft.com/office/drawing/2014/main" id="{79A0852C-9DE1-4F40-8869-803D210EC0B9}"/>
                </a:ext>
              </a:extLst>
            </p:cNvPr>
            <p:cNvSpPr/>
            <p:nvPr/>
          </p:nvSpPr>
          <p:spPr>
            <a:xfrm>
              <a:off x="10520218" y="5384799"/>
              <a:ext cx="1801091" cy="1708727"/>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irkel: leeg 10">
              <a:extLst>
                <a:ext uri="{FF2B5EF4-FFF2-40B4-BE49-F238E27FC236}">
                  <a16:creationId xmlns:a16="http://schemas.microsoft.com/office/drawing/2014/main" id="{8B104DF7-606B-42E5-857E-A229DC49B157}"/>
                </a:ext>
              </a:extLst>
            </p:cNvPr>
            <p:cNvSpPr/>
            <p:nvPr/>
          </p:nvSpPr>
          <p:spPr>
            <a:xfrm>
              <a:off x="10418619" y="5293086"/>
              <a:ext cx="2004291" cy="1902691"/>
            </a:xfrm>
            <a:prstGeom prst="donut">
              <a:avLst>
                <a:gd name="adj" fmla="val 6058"/>
              </a:avLst>
            </a:prstGeom>
            <a:solidFill>
              <a:srgbClr val="D4D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12" name="Afbeelding 11">
              <a:extLst>
                <a:ext uri="{FF2B5EF4-FFF2-40B4-BE49-F238E27FC236}">
                  <a16:creationId xmlns:a16="http://schemas.microsoft.com/office/drawing/2014/main" id="{0AB0BBE9-E5E4-4817-BA59-CE473E982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9892" y="5614605"/>
              <a:ext cx="1381741" cy="913051"/>
            </a:xfrm>
            <a:prstGeom prst="rect">
              <a:avLst/>
            </a:prstGeom>
          </p:spPr>
        </p:pic>
      </p:grpSp>
    </p:spTree>
    <p:extLst>
      <p:ext uri="{BB962C8B-B14F-4D97-AF65-F5344CB8AC3E}">
        <p14:creationId xmlns:p14="http://schemas.microsoft.com/office/powerpoint/2010/main" val="4225949629"/>
      </p:ext>
    </p:extLst>
  </p:cSld>
  <p:clrMapOvr>
    <a:masterClrMapping/>
  </p:clrMapOvr>
  <mc:AlternateContent xmlns:mc="http://schemas.openxmlformats.org/markup-compatibility/2006" xmlns:p14="http://schemas.microsoft.com/office/powerpoint/2010/main">
    <mc:Choice Requires="p14">
      <p:transition spd="slow" p14:dur="2000">
        <p:plus/>
      </p:transition>
    </mc:Choice>
    <mc:Fallback xmlns="">
      <p:transition spd="slow">
        <p:plu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0C8F47B-9E61-44FC-AD8A-3F2E3F6B9445}"/>
              </a:ext>
            </a:extLst>
          </p:cNvPr>
          <p:cNvSpPr>
            <a:spLocks noGrp="1"/>
          </p:cNvSpPr>
          <p:nvPr>
            <p:ph type="title"/>
          </p:nvPr>
        </p:nvSpPr>
        <p:spPr>
          <a:xfrm>
            <a:off x="493485" y="311237"/>
            <a:ext cx="11205029" cy="1325563"/>
          </a:xfrm>
        </p:spPr>
        <p:txBody>
          <a:bodyPr>
            <a:normAutofit fontScale="90000"/>
          </a:bodyPr>
          <a:lstStyle/>
          <a:p>
            <a:pPr lvl="0"/>
            <a:r>
              <a:rPr lang="fr-FR" b="1" dirty="0">
                <a:solidFill>
                  <a:schemeClr val="bg1"/>
                </a:solidFill>
                <a:latin typeface="Candara" panose="020E0502030303020204" pitchFamily="34" charset="0"/>
              </a:rPr>
              <a:t>Quels ont été les facteurs favorables, les obstacles et les solutions pour la réouverture des écoles ?</a:t>
            </a:r>
            <a:endParaRPr lang="en-GB" b="1" dirty="0">
              <a:solidFill>
                <a:schemeClr val="bg1"/>
              </a:solidFill>
              <a:latin typeface="Candara" panose="020E0502030303020204" pitchFamily="34" charset="0"/>
            </a:endParaRPr>
          </a:p>
        </p:txBody>
      </p:sp>
      <p:grpSp>
        <p:nvGrpSpPr>
          <p:cNvPr id="7" name="Groep 6">
            <a:extLst>
              <a:ext uri="{FF2B5EF4-FFF2-40B4-BE49-F238E27FC236}">
                <a16:creationId xmlns:a16="http://schemas.microsoft.com/office/drawing/2014/main" id="{C17CC340-BA5C-4EDB-A8EB-CA5430D49BA2}"/>
              </a:ext>
            </a:extLst>
          </p:cNvPr>
          <p:cNvGrpSpPr/>
          <p:nvPr/>
        </p:nvGrpSpPr>
        <p:grpSpPr>
          <a:xfrm>
            <a:off x="10434782" y="5541529"/>
            <a:ext cx="2004291" cy="1902691"/>
            <a:chOff x="10418619" y="5293086"/>
            <a:chExt cx="2004291" cy="1902691"/>
          </a:xfrm>
        </p:grpSpPr>
        <p:sp>
          <p:nvSpPr>
            <p:cNvPr id="3" name="Stroomdiagram: Verbindingslijn 2">
              <a:extLst>
                <a:ext uri="{FF2B5EF4-FFF2-40B4-BE49-F238E27FC236}">
                  <a16:creationId xmlns:a16="http://schemas.microsoft.com/office/drawing/2014/main" id="{83205FAD-2C00-4963-A505-F7BAFD2F6049}"/>
                </a:ext>
              </a:extLst>
            </p:cNvPr>
            <p:cNvSpPr/>
            <p:nvPr/>
          </p:nvSpPr>
          <p:spPr>
            <a:xfrm>
              <a:off x="10520218" y="5384799"/>
              <a:ext cx="1801091" cy="1708727"/>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irkel: leeg 1">
              <a:extLst>
                <a:ext uri="{FF2B5EF4-FFF2-40B4-BE49-F238E27FC236}">
                  <a16:creationId xmlns:a16="http://schemas.microsoft.com/office/drawing/2014/main" id="{02847882-812F-4BC6-8437-9F9E81F65D9B}"/>
                </a:ext>
              </a:extLst>
            </p:cNvPr>
            <p:cNvSpPr/>
            <p:nvPr/>
          </p:nvSpPr>
          <p:spPr>
            <a:xfrm>
              <a:off x="10418619" y="5293086"/>
              <a:ext cx="2004291" cy="1902691"/>
            </a:xfrm>
            <a:prstGeom prst="donut">
              <a:avLst>
                <a:gd name="adj" fmla="val 6058"/>
              </a:avLst>
            </a:prstGeom>
            <a:solidFill>
              <a:srgbClr val="D4D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6" name="Afbeelding 5">
              <a:extLst>
                <a:ext uri="{FF2B5EF4-FFF2-40B4-BE49-F238E27FC236}">
                  <a16:creationId xmlns:a16="http://schemas.microsoft.com/office/drawing/2014/main" id="{F40DD77B-DA06-4BEF-BB96-ECECD36133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9892" y="5614605"/>
              <a:ext cx="1381741" cy="913051"/>
            </a:xfrm>
            <a:prstGeom prst="rect">
              <a:avLst/>
            </a:prstGeom>
          </p:spPr>
        </p:pic>
      </p:grpSp>
      <p:sp>
        <p:nvSpPr>
          <p:cNvPr id="10" name="Content Placeholder 8">
            <a:extLst>
              <a:ext uri="{FF2B5EF4-FFF2-40B4-BE49-F238E27FC236}">
                <a16:creationId xmlns:a16="http://schemas.microsoft.com/office/drawing/2014/main" id="{5A9CFCFD-AD20-4D8F-8757-7F20C0312626}"/>
              </a:ext>
            </a:extLst>
          </p:cNvPr>
          <p:cNvSpPr>
            <a:spLocks noGrp="1"/>
          </p:cNvSpPr>
          <p:nvPr>
            <p:ph idx="1"/>
          </p:nvPr>
        </p:nvSpPr>
        <p:spPr>
          <a:xfrm>
            <a:off x="457075" y="1767357"/>
            <a:ext cx="3619500" cy="4720248"/>
          </a:xfrm>
        </p:spPr>
        <p:txBody>
          <a:bodyPr>
            <a:normAutofit fontScale="92500"/>
          </a:bodyPr>
          <a:lstStyle/>
          <a:p>
            <a:r>
              <a:rPr lang="fr-FR" b="1" dirty="0">
                <a:solidFill>
                  <a:srgbClr val="FFC000"/>
                </a:solidFill>
                <a:latin typeface="+mj-lt"/>
              </a:rPr>
              <a:t>Coopération</a:t>
            </a:r>
            <a:r>
              <a:rPr lang="fr-FR" dirty="0">
                <a:solidFill>
                  <a:schemeClr val="bg1"/>
                </a:solidFill>
                <a:latin typeface="+mj-lt"/>
              </a:rPr>
              <a:t> entre les équipes éducatives, les autorités locales et les familles</a:t>
            </a:r>
          </a:p>
          <a:p>
            <a:r>
              <a:rPr lang="fr-FR" dirty="0">
                <a:solidFill>
                  <a:schemeClr val="bg1"/>
                </a:solidFill>
                <a:latin typeface="+mj-lt"/>
              </a:rPr>
              <a:t>Des </a:t>
            </a:r>
            <a:r>
              <a:rPr lang="fr-FR" b="1" dirty="0">
                <a:solidFill>
                  <a:srgbClr val="FFC000"/>
                </a:solidFill>
                <a:latin typeface="+mj-lt"/>
              </a:rPr>
              <a:t>informations cohérentes et pertinentes</a:t>
            </a:r>
            <a:r>
              <a:rPr lang="fr-FR" dirty="0">
                <a:solidFill>
                  <a:schemeClr val="bg1"/>
                </a:solidFill>
                <a:latin typeface="+mj-lt"/>
              </a:rPr>
              <a:t>, étayées par des ressources et des équipements</a:t>
            </a:r>
          </a:p>
          <a:p>
            <a:r>
              <a:rPr lang="fr-FR" dirty="0">
                <a:solidFill>
                  <a:schemeClr val="bg1"/>
                </a:solidFill>
                <a:latin typeface="+mj-lt"/>
              </a:rPr>
              <a:t>Une sensibilité réelle au système éducatif et aux </a:t>
            </a:r>
            <a:r>
              <a:rPr lang="fr-FR" b="1" dirty="0">
                <a:solidFill>
                  <a:srgbClr val="FFC000"/>
                </a:solidFill>
                <a:latin typeface="+mj-lt"/>
              </a:rPr>
              <a:t>contraintes de l'école</a:t>
            </a:r>
            <a:endParaRPr lang="en-GB" b="1" dirty="0">
              <a:solidFill>
                <a:srgbClr val="FFC000"/>
              </a:solidFill>
              <a:latin typeface="+mj-lt"/>
            </a:endParaRPr>
          </a:p>
        </p:txBody>
      </p:sp>
      <p:sp>
        <p:nvSpPr>
          <p:cNvPr id="14" name="Speech Bubble: Rectangle 13">
            <a:extLst>
              <a:ext uri="{FF2B5EF4-FFF2-40B4-BE49-F238E27FC236}">
                <a16:creationId xmlns:a16="http://schemas.microsoft.com/office/drawing/2014/main" id="{6ED45BE4-CCA7-42E1-AEDE-CE2E0F356DE7}"/>
              </a:ext>
            </a:extLst>
          </p:cNvPr>
          <p:cNvSpPr/>
          <p:nvPr/>
        </p:nvSpPr>
        <p:spPr>
          <a:xfrm>
            <a:off x="4286250" y="1773754"/>
            <a:ext cx="7629979" cy="1448418"/>
          </a:xfrm>
          <a:prstGeom prst="wedgeRectCallout">
            <a:avLst>
              <a:gd name="adj1" fmla="val -47795"/>
              <a:gd name="adj2" fmla="val -827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i="1" dirty="0"/>
              <a:t>"L'engagement politique des communautés. L'esprit créatif des enseignants et des directeurs d'école. Le temps de préparation et d'anticipation accordé au préalable. Le partenariat entre les familles et les enseignants pour réfléchir ensemble aux conditions de la récupération. La mise à disposition de ressources. Les temps d'échange de pratiques entre établissements". [France]</a:t>
            </a:r>
            <a:endParaRPr lang="en-GB" dirty="0">
              <a:solidFill>
                <a:schemeClr val="bg1"/>
              </a:solidFill>
            </a:endParaRPr>
          </a:p>
        </p:txBody>
      </p:sp>
      <p:sp>
        <p:nvSpPr>
          <p:cNvPr id="15" name="Speech Bubble: Rectangle 14">
            <a:extLst>
              <a:ext uri="{FF2B5EF4-FFF2-40B4-BE49-F238E27FC236}">
                <a16:creationId xmlns:a16="http://schemas.microsoft.com/office/drawing/2014/main" id="{AD15A52C-71A1-45F0-8A17-E911DDAC135F}"/>
              </a:ext>
            </a:extLst>
          </p:cNvPr>
          <p:cNvSpPr/>
          <p:nvPr/>
        </p:nvSpPr>
        <p:spPr>
          <a:xfrm>
            <a:off x="4286249" y="3429000"/>
            <a:ext cx="7629980" cy="1902691"/>
          </a:xfrm>
          <a:prstGeom prst="wedgeRectCallout">
            <a:avLst>
              <a:gd name="adj1" fmla="val -42820"/>
              <a:gd name="adj2" fmla="val 5765"/>
            </a:avLst>
          </a:prstGeom>
          <a:solidFill>
            <a:srgbClr val="92D050"/>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i="1" dirty="0"/>
              <a:t>"Des procédures de désinfection renforcées. Gestion de la distanciation sociale dans un contexte de classe (rotation des élèves dans les salles de classe). Communiquer avec les parents. Gérer les programmes de repas scolaires... Gérer les problèmes de santé mentale des élèves et du personnel. Assurer la sécurité du personnel en lui offrant de multiples possibilités d'exposition. Trouver des équipements de protection individuelle pour le personnel". [ÉTATS-UNIS] </a:t>
            </a:r>
            <a:endParaRPr lang="en-GB" i="1" dirty="0">
              <a:solidFill>
                <a:schemeClr val="bg1"/>
              </a:solidFill>
            </a:endParaRPr>
          </a:p>
        </p:txBody>
      </p:sp>
    </p:spTree>
    <p:extLst>
      <p:ext uri="{BB962C8B-B14F-4D97-AF65-F5344CB8AC3E}">
        <p14:creationId xmlns:p14="http://schemas.microsoft.com/office/powerpoint/2010/main" val="11597641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0C8F47B-9E61-44FC-AD8A-3F2E3F6B9445}"/>
              </a:ext>
            </a:extLst>
          </p:cNvPr>
          <p:cNvSpPr>
            <a:spLocks noGrp="1"/>
          </p:cNvSpPr>
          <p:nvPr>
            <p:ph type="title"/>
          </p:nvPr>
        </p:nvSpPr>
        <p:spPr/>
        <p:txBody>
          <a:bodyPr>
            <a:normAutofit/>
          </a:bodyPr>
          <a:lstStyle/>
          <a:p>
            <a:r>
              <a:rPr lang="en-GB" b="1" dirty="0">
                <a:solidFill>
                  <a:schemeClr val="bg1"/>
                </a:solidFill>
                <a:latin typeface="Candara" panose="020E0502030303020204" pitchFamily="34" charset="0"/>
              </a:rPr>
              <a:t>Des </a:t>
            </a:r>
            <a:r>
              <a:rPr lang="en-GB" b="1" dirty="0" err="1">
                <a:solidFill>
                  <a:schemeClr val="bg1"/>
                </a:solidFill>
                <a:latin typeface="Candara" panose="020E0502030303020204" pitchFamily="34" charset="0"/>
              </a:rPr>
              <a:t>pistes</a:t>
            </a:r>
            <a:r>
              <a:rPr lang="en-GB" b="1" dirty="0">
                <a:solidFill>
                  <a:schemeClr val="bg1"/>
                </a:solidFill>
                <a:latin typeface="Candara" panose="020E0502030303020204" pitchFamily="34" charset="0"/>
              </a:rPr>
              <a:t> pour le </a:t>
            </a:r>
            <a:r>
              <a:rPr lang="en-GB" b="1" dirty="0" err="1">
                <a:solidFill>
                  <a:schemeClr val="bg1"/>
                </a:solidFill>
                <a:latin typeface="Candara" panose="020E0502030303020204" pitchFamily="34" charset="0"/>
              </a:rPr>
              <a:t>futur</a:t>
            </a:r>
            <a:endParaRPr lang="en-GB" b="1" dirty="0">
              <a:solidFill>
                <a:schemeClr val="bg1"/>
              </a:solidFill>
              <a:latin typeface="Candara" panose="020E0502030303020204" pitchFamily="34" charset="0"/>
            </a:endParaRPr>
          </a:p>
        </p:txBody>
      </p:sp>
      <p:grpSp>
        <p:nvGrpSpPr>
          <p:cNvPr id="7" name="Groep 6">
            <a:extLst>
              <a:ext uri="{FF2B5EF4-FFF2-40B4-BE49-F238E27FC236}">
                <a16:creationId xmlns:a16="http://schemas.microsoft.com/office/drawing/2014/main" id="{C17CC340-BA5C-4EDB-A8EB-CA5430D49BA2}"/>
              </a:ext>
            </a:extLst>
          </p:cNvPr>
          <p:cNvGrpSpPr/>
          <p:nvPr/>
        </p:nvGrpSpPr>
        <p:grpSpPr>
          <a:xfrm>
            <a:off x="10434782" y="5541529"/>
            <a:ext cx="2004291" cy="1902691"/>
            <a:chOff x="10418619" y="5293086"/>
            <a:chExt cx="2004291" cy="1902691"/>
          </a:xfrm>
        </p:grpSpPr>
        <p:sp>
          <p:nvSpPr>
            <p:cNvPr id="3" name="Stroomdiagram: Verbindingslijn 2">
              <a:extLst>
                <a:ext uri="{FF2B5EF4-FFF2-40B4-BE49-F238E27FC236}">
                  <a16:creationId xmlns:a16="http://schemas.microsoft.com/office/drawing/2014/main" id="{83205FAD-2C00-4963-A505-F7BAFD2F6049}"/>
                </a:ext>
              </a:extLst>
            </p:cNvPr>
            <p:cNvSpPr/>
            <p:nvPr/>
          </p:nvSpPr>
          <p:spPr>
            <a:xfrm>
              <a:off x="10520218" y="5384799"/>
              <a:ext cx="1801091" cy="1708727"/>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irkel: leeg 1">
              <a:extLst>
                <a:ext uri="{FF2B5EF4-FFF2-40B4-BE49-F238E27FC236}">
                  <a16:creationId xmlns:a16="http://schemas.microsoft.com/office/drawing/2014/main" id="{02847882-812F-4BC6-8437-9F9E81F65D9B}"/>
                </a:ext>
              </a:extLst>
            </p:cNvPr>
            <p:cNvSpPr/>
            <p:nvPr/>
          </p:nvSpPr>
          <p:spPr>
            <a:xfrm>
              <a:off x="10418619" y="5293086"/>
              <a:ext cx="2004291" cy="1902691"/>
            </a:xfrm>
            <a:prstGeom prst="donut">
              <a:avLst>
                <a:gd name="adj" fmla="val 6058"/>
              </a:avLst>
            </a:prstGeom>
            <a:solidFill>
              <a:srgbClr val="D4D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6" name="Afbeelding 5">
              <a:extLst>
                <a:ext uri="{FF2B5EF4-FFF2-40B4-BE49-F238E27FC236}">
                  <a16:creationId xmlns:a16="http://schemas.microsoft.com/office/drawing/2014/main" id="{F40DD77B-DA06-4BEF-BB96-ECECD36133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9892" y="5614605"/>
              <a:ext cx="1381741" cy="913051"/>
            </a:xfrm>
            <a:prstGeom prst="rect">
              <a:avLst/>
            </a:prstGeom>
          </p:spPr>
        </p:pic>
      </p:grpSp>
      <p:sp>
        <p:nvSpPr>
          <p:cNvPr id="10" name="Content Placeholder 8">
            <a:extLst>
              <a:ext uri="{FF2B5EF4-FFF2-40B4-BE49-F238E27FC236}">
                <a16:creationId xmlns:a16="http://schemas.microsoft.com/office/drawing/2014/main" id="{5A9CFCFD-AD20-4D8F-8757-7F20C0312626}"/>
              </a:ext>
            </a:extLst>
          </p:cNvPr>
          <p:cNvSpPr>
            <a:spLocks noGrp="1"/>
          </p:cNvSpPr>
          <p:nvPr>
            <p:ph idx="1"/>
          </p:nvPr>
        </p:nvSpPr>
        <p:spPr>
          <a:xfrm>
            <a:off x="838200" y="1825625"/>
            <a:ext cx="3681046" cy="4351338"/>
          </a:xfrm>
        </p:spPr>
        <p:txBody>
          <a:bodyPr>
            <a:normAutofit fontScale="92500" lnSpcReduction="10000"/>
          </a:bodyPr>
          <a:lstStyle/>
          <a:p>
            <a:r>
              <a:rPr lang="fr-FR" dirty="0">
                <a:solidFill>
                  <a:schemeClr val="bg1"/>
                </a:solidFill>
                <a:latin typeface="+mj-lt"/>
              </a:rPr>
              <a:t>Il est temps d'envisager de nouvelles approches pour créer de la résilience </a:t>
            </a:r>
          </a:p>
          <a:p>
            <a:r>
              <a:rPr lang="fr-FR" dirty="0">
                <a:solidFill>
                  <a:schemeClr val="bg1"/>
                </a:solidFill>
                <a:latin typeface="+mj-lt"/>
              </a:rPr>
              <a:t>Il est temps d'introduire des enseignements solides sur la santé et le bien-être </a:t>
            </a:r>
          </a:p>
          <a:p>
            <a:r>
              <a:rPr lang="fr-FR" dirty="0">
                <a:solidFill>
                  <a:schemeClr val="bg1"/>
                </a:solidFill>
                <a:latin typeface="+mj-lt"/>
              </a:rPr>
              <a:t>Une évolution de l’identité professionnelle des enseignants</a:t>
            </a:r>
            <a:endParaRPr lang="en-GB" dirty="0">
              <a:solidFill>
                <a:schemeClr val="bg1"/>
              </a:solidFill>
              <a:latin typeface="+mj-lt"/>
            </a:endParaRPr>
          </a:p>
        </p:txBody>
      </p:sp>
      <p:sp>
        <p:nvSpPr>
          <p:cNvPr id="11" name="Speech Bubble: Rectangle with Corners Rounded 10">
            <a:extLst>
              <a:ext uri="{FF2B5EF4-FFF2-40B4-BE49-F238E27FC236}">
                <a16:creationId xmlns:a16="http://schemas.microsoft.com/office/drawing/2014/main" id="{EC146016-6715-4FA4-8C07-D834CAF37F41}"/>
              </a:ext>
            </a:extLst>
          </p:cNvPr>
          <p:cNvSpPr/>
          <p:nvPr/>
        </p:nvSpPr>
        <p:spPr>
          <a:xfrm>
            <a:off x="4620845" y="4570317"/>
            <a:ext cx="5712336" cy="2205781"/>
          </a:xfrm>
          <a:prstGeom prst="wedgeRoundRectCallout">
            <a:avLst>
              <a:gd name="adj1" fmla="val -48305"/>
              <a:gd name="adj2" fmla="val -26515"/>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t>Nous avons besoin de plus de moyens, d'enseignants mieux formés et bénéficiant de meilleures conditions de travail... y compris des enseignants à distance jouissant de tous leurs droits professionnels, d'horaires de travail et de revenus garantis et de plus de recherches sur la manière dont l'éducation contemporaine avec l'utilisation des TIC devrait être : moins de papier, de nouveaux contenus, de nouveaux programmes. [Grèce]</a:t>
            </a:r>
            <a:endParaRPr lang="en-GB" dirty="0"/>
          </a:p>
        </p:txBody>
      </p:sp>
      <p:sp>
        <p:nvSpPr>
          <p:cNvPr id="12" name="Speech Bubble: Rectangle with Corners Rounded 11">
            <a:extLst>
              <a:ext uri="{FF2B5EF4-FFF2-40B4-BE49-F238E27FC236}">
                <a16:creationId xmlns:a16="http://schemas.microsoft.com/office/drawing/2014/main" id="{6F91DDA5-C007-4A61-8F7B-B70B866BFF12}"/>
              </a:ext>
            </a:extLst>
          </p:cNvPr>
          <p:cNvSpPr/>
          <p:nvPr/>
        </p:nvSpPr>
        <p:spPr>
          <a:xfrm>
            <a:off x="4598376" y="2883667"/>
            <a:ext cx="7529418" cy="1609598"/>
          </a:xfrm>
          <a:prstGeom prst="wedgeRoundRectCallout">
            <a:avLst>
              <a:gd name="adj1" fmla="val -48314"/>
              <a:gd name="adj2" fmla="val 135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t>Nous devons profiter de la circonstance pour introduire d'autres thèmes essentiels aux élèves par le biais de l'éducation non formelle : la méditation, la mort, le deuil, le sens de la vie, la philosophie considérée comme un mode de vie, pour être heureux et utile à sa communauté et au monde. Ces thèmes ont été négligés pendant trop longtemps, au profit d'autres questions ... [Haïti]</a:t>
            </a:r>
            <a:endParaRPr lang="en-GB" dirty="0"/>
          </a:p>
        </p:txBody>
      </p:sp>
      <p:sp>
        <p:nvSpPr>
          <p:cNvPr id="13" name="Speech Bubble: Rectangle with Corners Rounded 12">
            <a:extLst>
              <a:ext uri="{FF2B5EF4-FFF2-40B4-BE49-F238E27FC236}">
                <a16:creationId xmlns:a16="http://schemas.microsoft.com/office/drawing/2014/main" id="{63A9CADA-25ED-41BA-9FD7-05E70650CAD4}"/>
              </a:ext>
            </a:extLst>
          </p:cNvPr>
          <p:cNvSpPr/>
          <p:nvPr/>
        </p:nvSpPr>
        <p:spPr>
          <a:xfrm>
            <a:off x="4598376" y="1403614"/>
            <a:ext cx="7593624" cy="1403000"/>
          </a:xfrm>
          <a:prstGeom prst="wedgeRoundRectCallout">
            <a:avLst>
              <a:gd name="adj1" fmla="val -47779"/>
              <a:gd name="adj2" fmla="val 2105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t>Développer un véritable programme autour des compétences de base et de communication (non pas l'utilisation d'internet mais savoir communiquer avec les autres) pour les enfants d'aujourd'hui afin que les adultes de demain puissent mieux faire face collectivement aux crises de tous ordres qu'ils vivront inévitablement. [France]</a:t>
            </a:r>
            <a:endParaRPr lang="en-GB" dirty="0"/>
          </a:p>
        </p:txBody>
      </p:sp>
    </p:spTree>
    <p:extLst>
      <p:ext uri="{BB962C8B-B14F-4D97-AF65-F5344CB8AC3E}">
        <p14:creationId xmlns:p14="http://schemas.microsoft.com/office/powerpoint/2010/main" val="9285566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64378"/>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 2">
            <a:extLst>
              <a:ext uri="{FF2B5EF4-FFF2-40B4-BE49-F238E27FC236}">
                <a16:creationId xmlns:a16="http://schemas.microsoft.com/office/drawing/2014/main" id="{2A6D6784-F735-4FD0-B1F2-DAEBDDF252C6}"/>
              </a:ext>
            </a:extLst>
          </p:cNvPr>
          <p:cNvPicPr>
            <a:picLocks noChangeAspect="1"/>
          </p:cNvPicPr>
          <p:nvPr/>
        </p:nvPicPr>
        <p:blipFill rotWithShape="1">
          <a:blip r:embed="rId2">
            <a:extLst>
              <a:ext uri="{28A0092B-C50C-407E-A947-70E740481C1C}">
                <a14:useLocalDpi xmlns:a14="http://schemas.microsoft.com/office/drawing/2010/main" val="0"/>
              </a:ext>
            </a:extLst>
          </a:blip>
          <a:srcRect l="9200" r="17355" b="-2"/>
          <a:stretch/>
        </p:blipFill>
        <p:spPr>
          <a:xfrm>
            <a:off x="7689829" y="10"/>
            <a:ext cx="4502173" cy="3448209"/>
          </a:xfrm>
          <a:custGeom>
            <a:avLst/>
            <a:gdLst/>
            <a:ahLst/>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sp>
        <p:nvSpPr>
          <p:cNvPr id="16" name="Freeform: Shape 15">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logo&#10;&#10;Description automatically generated">
            <a:extLst>
              <a:ext uri="{FF2B5EF4-FFF2-40B4-BE49-F238E27FC236}">
                <a16:creationId xmlns:a16="http://schemas.microsoft.com/office/drawing/2014/main" id="{B982DCF8-DD17-43B9-8B11-287471817A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526" r="1" b="384"/>
          <a:stretch/>
        </p:blipFill>
        <p:spPr>
          <a:xfrm>
            <a:off x="8768827" y="4082141"/>
            <a:ext cx="3423175" cy="2775859"/>
          </a:xfrm>
          <a:custGeom>
            <a:avLst/>
            <a:gdLst/>
            <a:ahLst/>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
        <p:nvSpPr>
          <p:cNvPr id="10" name="Title 7">
            <a:extLst>
              <a:ext uri="{FF2B5EF4-FFF2-40B4-BE49-F238E27FC236}">
                <a16:creationId xmlns:a16="http://schemas.microsoft.com/office/drawing/2014/main" id="{861A938B-562E-4DB3-B6DE-C34CB9ADDF60}"/>
              </a:ext>
            </a:extLst>
          </p:cNvPr>
          <p:cNvSpPr>
            <a:spLocks noGrp="1"/>
          </p:cNvSpPr>
          <p:nvPr>
            <p:ph type="title"/>
          </p:nvPr>
        </p:nvSpPr>
        <p:spPr>
          <a:xfrm>
            <a:off x="838200" y="365125"/>
            <a:ext cx="10515600" cy="1325563"/>
          </a:xfrm>
        </p:spPr>
        <p:txBody>
          <a:bodyPr/>
          <a:lstStyle/>
          <a:p>
            <a:r>
              <a:rPr lang="en-GB" b="1" dirty="0">
                <a:latin typeface="Candara" panose="020E0502030303020204" pitchFamily="34" charset="0"/>
              </a:rPr>
              <a:t>Des points </a:t>
            </a:r>
            <a:r>
              <a:rPr lang="en-GB" b="1" dirty="0" err="1">
                <a:latin typeface="Candara" panose="020E0502030303020204" pitchFamily="34" charset="0"/>
              </a:rPr>
              <a:t>clé</a:t>
            </a:r>
            <a:endParaRPr lang="en-GB" b="1" dirty="0">
              <a:latin typeface="Candara" panose="020E0502030303020204" pitchFamily="34" charset="0"/>
            </a:endParaRPr>
          </a:p>
        </p:txBody>
      </p:sp>
      <p:sp>
        <p:nvSpPr>
          <p:cNvPr id="11" name="Content Placeholder 8">
            <a:extLst>
              <a:ext uri="{FF2B5EF4-FFF2-40B4-BE49-F238E27FC236}">
                <a16:creationId xmlns:a16="http://schemas.microsoft.com/office/drawing/2014/main" id="{92A21DDF-AADD-4E89-B76F-2E768B389379}"/>
              </a:ext>
            </a:extLst>
          </p:cNvPr>
          <p:cNvSpPr>
            <a:spLocks noGrp="1"/>
          </p:cNvSpPr>
          <p:nvPr>
            <p:ph idx="1"/>
          </p:nvPr>
        </p:nvSpPr>
        <p:spPr>
          <a:xfrm>
            <a:off x="446217" y="1742382"/>
            <a:ext cx="6930256" cy="4351338"/>
          </a:xfrm>
        </p:spPr>
        <p:txBody>
          <a:bodyPr>
            <a:normAutofit fontScale="92500" lnSpcReduction="20000"/>
          </a:bodyPr>
          <a:lstStyle/>
          <a:p>
            <a:pPr lvl="0"/>
            <a:r>
              <a:rPr lang="fr-FR" dirty="0"/>
              <a:t>Les orientations disponibles pour la réouverture des écoles donnent la priorité aux mesures de santé et d'hygiène</a:t>
            </a:r>
          </a:p>
          <a:p>
            <a:pPr lvl="0"/>
            <a:r>
              <a:rPr lang="fr-FR" dirty="0"/>
              <a:t>La coopération entre les acteurs locaux est vitale pour le succès</a:t>
            </a:r>
          </a:p>
          <a:p>
            <a:pPr lvl="0"/>
            <a:r>
              <a:rPr lang="fr-FR" dirty="0"/>
              <a:t>Peu de mention des prestataires de santé locaux</a:t>
            </a:r>
          </a:p>
          <a:p>
            <a:pPr lvl="0"/>
            <a:r>
              <a:rPr lang="fr-FR" dirty="0"/>
              <a:t>Préoccupation concernant l'accroissement des inégalités, y compris la disponibilité de l'orientation</a:t>
            </a:r>
          </a:p>
          <a:p>
            <a:pPr lvl="0"/>
            <a:r>
              <a:rPr lang="fr-FR" dirty="0"/>
              <a:t>La disponibilité des ressources est variable</a:t>
            </a:r>
          </a:p>
          <a:p>
            <a:pPr lvl="0"/>
            <a:r>
              <a:rPr lang="fr-FR" dirty="0"/>
              <a:t>Le partage des bonnes pratiques est nécessaire en ce qui concerne la fermeture et la réouverture</a:t>
            </a:r>
            <a:endParaRPr lang="en-GB" dirty="0">
              <a:solidFill>
                <a:schemeClr val="accent2"/>
              </a:solidFill>
            </a:endParaRPr>
          </a:p>
        </p:txBody>
      </p:sp>
      <p:grpSp>
        <p:nvGrpSpPr>
          <p:cNvPr id="8" name="Groep 12">
            <a:extLst>
              <a:ext uri="{FF2B5EF4-FFF2-40B4-BE49-F238E27FC236}">
                <a16:creationId xmlns:a16="http://schemas.microsoft.com/office/drawing/2014/main" id="{3744CA8A-09B4-4107-BD09-E0C40001F805}"/>
              </a:ext>
            </a:extLst>
          </p:cNvPr>
          <p:cNvGrpSpPr/>
          <p:nvPr/>
        </p:nvGrpSpPr>
        <p:grpSpPr>
          <a:xfrm>
            <a:off x="6245639" y="5503599"/>
            <a:ext cx="2211722" cy="1129550"/>
            <a:chOff x="1456122" y="620688"/>
            <a:chExt cx="5530782" cy="2702936"/>
          </a:xfrm>
        </p:grpSpPr>
        <p:pic>
          <p:nvPicPr>
            <p:cNvPr id="9" name="Afbeelding 3" descr="Afbeelding met tekening, teken&#10;&#10;Automatisch gegenereerde beschrijving">
              <a:extLst>
                <a:ext uri="{FF2B5EF4-FFF2-40B4-BE49-F238E27FC236}">
                  <a16:creationId xmlns:a16="http://schemas.microsoft.com/office/drawing/2014/main" id="{BDBDC646-107B-432A-9AB3-8346B4EDE3C2}"/>
                </a:ext>
              </a:extLst>
            </p:cNvPr>
            <p:cNvPicPr>
              <a:picLocks noChangeAspect="1"/>
            </p:cNvPicPr>
            <p:nvPr/>
          </p:nvPicPr>
          <p:blipFill>
            <a:blip r:embed="rId4"/>
            <a:stretch>
              <a:fillRect/>
            </a:stretch>
          </p:blipFill>
          <p:spPr>
            <a:xfrm>
              <a:off x="1456122" y="620688"/>
              <a:ext cx="2702936" cy="2702936"/>
            </a:xfrm>
            <a:prstGeom prst="rect">
              <a:avLst/>
            </a:prstGeom>
            <a:effectLst>
              <a:reflection blurRad="6350" stA="50000" endA="300" endPos="55500" dist="101600" dir="5400000" sy="-100000" algn="bl" rotWithShape="0"/>
            </a:effectLst>
          </p:spPr>
        </p:pic>
        <p:pic>
          <p:nvPicPr>
            <p:cNvPr id="12" name="Afbeelding 8" descr="Afbeelding met tekening&#10;&#10;Automatisch gegenereerde beschrijving">
              <a:extLst>
                <a:ext uri="{FF2B5EF4-FFF2-40B4-BE49-F238E27FC236}">
                  <a16:creationId xmlns:a16="http://schemas.microsoft.com/office/drawing/2014/main" id="{A89ACA24-D5E0-4104-BBED-645D6D1C1724}"/>
                </a:ext>
              </a:extLst>
            </p:cNvPr>
            <p:cNvPicPr>
              <a:picLocks noChangeAspect="1"/>
            </p:cNvPicPr>
            <p:nvPr/>
          </p:nvPicPr>
          <p:blipFill>
            <a:blip r:embed="rId5"/>
            <a:stretch>
              <a:fillRect/>
            </a:stretch>
          </p:blipFill>
          <p:spPr>
            <a:xfrm>
              <a:off x="4283968" y="620688"/>
              <a:ext cx="2702936" cy="2702936"/>
            </a:xfrm>
            <a:prstGeom prst="rect">
              <a:avLst/>
            </a:prstGeom>
            <a:effectLst>
              <a:reflection blurRad="6350" stA="50000" endA="300" endPos="55500" dist="101600" dir="5400000" sy="-100000" algn="bl" rotWithShape="0"/>
            </a:effectLst>
          </p:spPr>
        </p:pic>
      </p:grpSp>
      <p:sp>
        <p:nvSpPr>
          <p:cNvPr id="2" name="TextBox 1">
            <a:extLst>
              <a:ext uri="{FF2B5EF4-FFF2-40B4-BE49-F238E27FC236}">
                <a16:creationId xmlns:a16="http://schemas.microsoft.com/office/drawing/2014/main" id="{0D189B63-D5DF-40E5-AB26-0643B036DACE}"/>
              </a:ext>
            </a:extLst>
          </p:cNvPr>
          <p:cNvSpPr txBox="1"/>
          <p:nvPr/>
        </p:nvSpPr>
        <p:spPr>
          <a:xfrm>
            <a:off x="9227670" y="6490451"/>
            <a:ext cx="2474258" cy="369332"/>
          </a:xfrm>
          <a:prstGeom prst="rect">
            <a:avLst/>
          </a:prstGeom>
          <a:noFill/>
        </p:spPr>
        <p:txBody>
          <a:bodyPr wrap="square" rtlCol="0">
            <a:spAutoFit/>
          </a:bodyPr>
          <a:lstStyle/>
          <a:p>
            <a:pPr algn="ctr"/>
            <a:r>
              <a:rPr lang="en-GB" dirty="0">
                <a:solidFill>
                  <a:srgbClr val="264378"/>
                </a:solidFill>
                <a:hlinkClick r:id="rId6">
                  <a:extLst>
                    <a:ext uri="{A12FA001-AC4F-418D-AE19-62706E023703}">
                      <ahyp:hlinkClr xmlns:ahyp="http://schemas.microsoft.com/office/drawing/2018/hyperlinkcolor" val="tx"/>
                    </a:ext>
                  </a:extLst>
                </a:hlinkClick>
              </a:rPr>
              <a:t>https://iaah.org/</a:t>
            </a:r>
            <a:endParaRPr lang="en-GB" dirty="0">
              <a:solidFill>
                <a:srgbClr val="264378"/>
              </a:solidFill>
            </a:endParaRPr>
          </a:p>
        </p:txBody>
      </p:sp>
      <p:sp>
        <p:nvSpPr>
          <p:cNvPr id="3" name="TextBox 2">
            <a:extLst>
              <a:ext uri="{FF2B5EF4-FFF2-40B4-BE49-F238E27FC236}">
                <a16:creationId xmlns:a16="http://schemas.microsoft.com/office/drawing/2014/main" id="{3B60928A-D557-4851-AB56-4C6CB5668B50}"/>
              </a:ext>
            </a:extLst>
          </p:cNvPr>
          <p:cNvSpPr txBox="1"/>
          <p:nvPr/>
        </p:nvSpPr>
        <p:spPr>
          <a:xfrm>
            <a:off x="8821271" y="2635624"/>
            <a:ext cx="2707341" cy="646331"/>
          </a:xfrm>
          <a:prstGeom prst="rect">
            <a:avLst/>
          </a:prstGeom>
          <a:noFill/>
        </p:spPr>
        <p:txBody>
          <a:bodyPr wrap="square" rtlCol="0">
            <a:spAutoFit/>
          </a:bodyPr>
          <a:lstStyle/>
          <a:p>
            <a:pPr algn="ctr"/>
            <a:r>
              <a:rPr lang="en-GB" dirty="0">
                <a:hlinkClick r:id="rId7">
                  <a:extLst>
                    <a:ext uri="{A12FA001-AC4F-418D-AE19-62706E023703}">
                      <ahyp:hlinkClr xmlns:ahyp="http://schemas.microsoft.com/office/drawing/2018/hyperlinkcolor" val="tx"/>
                    </a:ext>
                  </a:extLst>
                </a:hlinkClick>
              </a:rPr>
              <a:t>https://unescochair-ghe.org/</a:t>
            </a:r>
            <a:endParaRPr lang="en-GB" dirty="0"/>
          </a:p>
        </p:txBody>
      </p:sp>
      <p:grpSp>
        <p:nvGrpSpPr>
          <p:cNvPr id="13" name="Groep 12">
            <a:extLst>
              <a:ext uri="{FF2B5EF4-FFF2-40B4-BE49-F238E27FC236}">
                <a16:creationId xmlns:a16="http://schemas.microsoft.com/office/drawing/2014/main" id="{6522A841-5A49-4CEE-A937-6DD1A6D89177}"/>
              </a:ext>
            </a:extLst>
          </p:cNvPr>
          <p:cNvGrpSpPr/>
          <p:nvPr/>
        </p:nvGrpSpPr>
        <p:grpSpPr>
          <a:xfrm>
            <a:off x="7525109" y="-1690255"/>
            <a:ext cx="5251324" cy="5303193"/>
            <a:chOff x="7525109" y="-1690255"/>
            <a:chExt cx="5251324" cy="5303193"/>
          </a:xfrm>
        </p:grpSpPr>
        <p:grpSp>
          <p:nvGrpSpPr>
            <p:cNvPr id="15" name="Groep 14">
              <a:extLst>
                <a:ext uri="{FF2B5EF4-FFF2-40B4-BE49-F238E27FC236}">
                  <a16:creationId xmlns:a16="http://schemas.microsoft.com/office/drawing/2014/main" id="{94745B90-A917-4CC9-9095-8307DCC0B453}"/>
                </a:ext>
              </a:extLst>
            </p:cNvPr>
            <p:cNvGrpSpPr/>
            <p:nvPr/>
          </p:nvGrpSpPr>
          <p:grpSpPr>
            <a:xfrm>
              <a:off x="7689829" y="-1504780"/>
              <a:ext cx="4909574" cy="4952999"/>
              <a:chOff x="7689829" y="-1504780"/>
              <a:chExt cx="4909574" cy="4952999"/>
            </a:xfrm>
          </p:grpSpPr>
          <p:sp>
            <p:nvSpPr>
              <p:cNvPr id="18" name="Ovaal 17">
                <a:extLst>
                  <a:ext uri="{FF2B5EF4-FFF2-40B4-BE49-F238E27FC236}">
                    <a16:creationId xmlns:a16="http://schemas.microsoft.com/office/drawing/2014/main" id="{667DA9B8-3C45-498E-A465-24081BD57465}"/>
                  </a:ext>
                </a:extLst>
              </p:cNvPr>
              <p:cNvSpPr/>
              <p:nvPr/>
            </p:nvSpPr>
            <p:spPr>
              <a:xfrm>
                <a:off x="7689829" y="-1504780"/>
                <a:ext cx="4909574" cy="49529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Afbeelding 18">
                <a:extLst>
                  <a:ext uri="{FF2B5EF4-FFF2-40B4-BE49-F238E27FC236}">
                    <a16:creationId xmlns:a16="http://schemas.microsoft.com/office/drawing/2014/main" id="{A8D95339-AEC0-40D0-AD30-B451453FAD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3491" y="165323"/>
                <a:ext cx="3518815" cy="2325225"/>
              </a:xfrm>
              <a:prstGeom prst="rect">
                <a:avLst/>
              </a:prstGeom>
              <a:solidFill>
                <a:schemeClr val="tx1"/>
              </a:solidFill>
            </p:spPr>
          </p:pic>
        </p:grpSp>
        <p:sp>
          <p:nvSpPr>
            <p:cNvPr id="17" name="Cirkel: leeg 16">
              <a:extLst>
                <a:ext uri="{FF2B5EF4-FFF2-40B4-BE49-F238E27FC236}">
                  <a16:creationId xmlns:a16="http://schemas.microsoft.com/office/drawing/2014/main" id="{7B0460EA-5672-491F-B10A-EE31F79510C5}"/>
                </a:ext>
              </a:extLst>
            </p:cNvPr>
            <p:cNvSpPr/>
            <p:nvPr/>
          </p:nvSpPr>
          <p:spPr>
            <a:xfrm>
              <a:off x="7525109" y="-1690255"/>
              <a:ext cx="5251324" cy="5303193"/>
            </a:xfrm>
            <a:prstGeom prst="donut">
              <a:avLst>
                <a:gd name="adj" fmla="val 3279"/>
              </a:avLst>
            </a:prstGeom>
            <a:solidFill>
              <a:srgbClr val="D4D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0" name="TextBox 19">
            <a:extLst>
              <a:ext uri="{FF2B5EF4-FFF2-40B4-BE49-F238E27FC236}">
                <a16:creationId xmlns:a16="http://schemas.microsoft.com/office/drawing/2014/main" id="{0EE9F707-AFDB-4C8B-A2F9-C9BEDD99E7EB}"/>
              </a:ext>
            </a:extLst>
          </p:cNvPr>
          <p:cNvSpPr txBox="1"/>
          <p:nvPr/>
        </p:nvSpPr>
        <p:spPr>
          <a:xfrm>
            <a:off x="8821269" y="2643442"/>
            <a:ext cx="2707341" cy="646331"/>
          </a:xfrm>
          <a:prstGeom prst="rect">
            <a:avLst/>
          </a:prstGeom>
          <a:noFill/>
        </p:spPr>
        <p:txBody>
          <a:bodyPr wrap="square" rtlCol="0">
            <a:spAutoFit/>
          </a:bodyPr>
          <a:lstStyle/>
          <a:p>
            <a:pPr algn="ctr"/>
            <a:r>
              <a:rPr lang="en-GB" dirty="0">
                <a:solidFill>
                  <a:srgbClr val="02427C"/>
                </a:solidFill>
                <a:hlinkClick r:id="rId7">
                  <a:extLst>
                    <a:ext uri="{A12FA001-AC4F-418D-AE19-62706E023703}">
                      <ahyp:hlinkClr xmlns:ahyp="http://schemas.microsoft.com/office/drawing/2018/hyperlinkcolor" val="tx"/>
                    </a:ext>
                  </a:extLst>
                </a:hlinkClick>
              </a:rPr>
              <a:t>https://unescochair-ghe.org/</a:t>
            </a:r>
            <a:endParaRPr lang="en-GB" dirty="0">
              <a:solidFill>
                <a:srgbClr val="02427C"/>
              </a:solidFill>
            </a:endParaRPr>
          </a:p>
        </p:txBody>
      </p:sp>
    </p:spTree>
    <p:extLst>
      <p:ext uri="{BB962C8B-B14F-4D97-AF65-F5344CB8AC3E}">
        <p14:creationId xmlns:p14="http://schemas.microsoft.com/office/powerpoint/2010/main" val="42112845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0C8F47B-9E61-44FC-AD8A-3F2E3F6B9445}"/>
              </a:ext>
            </a:extLst>
          </p:cNvPr>
          <p:cNvSpPr>
            <a:spLocks noGrp="1"/>
          </p:cNvSpPr>
          <p:nvPr>
            <p:ph type="title"/>
          </p:nvPr>
        </p:nvSpPr>
        <p:spPr>
          <a:xfrm>
            <a:off x="191589" y="201560"/>
            <a:ext cx="11719953" cy="1325563"/>
          </a:xfrm>
        </p:spPr>
        <p:txBody>
          <a:bodyPr>
            <a:normAutofit/>
          </a:bodyPr>
          <a:lstStyle/>
          <a:p>
            <a:pPr lvl="0"/>
            <a:r>
              <a:rPr lang="en-GB" sz="4000" b="1" dirty="0">
                <a:solidFill>
                  <a:schemeClr val="bg1"/>
                </a:solidFill>
                <a:latin typeface="Candara" panose="020E0502030303020204" pitchFamily="34" charset="0"/>
              </a:rPr>
              <a:t>Le </a:t>
            </a:r>
            <a:r>
              <a:rPr lang="en-GB" sz="4000" b="1" dirty="0" err="1">
                <a:solidFill>
                  <a:schemeClr val="bg1"/>
                </a:solidFill>
                <a:latin typeface="Candara" panose="020E0502030303020204" pitchFamily="34" charset="0"/>
              </a:rPr>
              <a:t>cas</a:t>
            </a:r>
            <a:r>
              <a:rPr lang="en-GB" sz="4000" b="1" dirty="0">
                <a:solidFill>
                  <a:schemeClr val="bg1"/>
                </a:solidFill>
                <a:latin typeface="Candara" panose="020E0502030303020204" pitchFamily="34" charset="0"/>
              </a:rPr>
              <a:t> des enfants </a:t>
            </a:r>
            <a:r>
              <a:rPr lang="en-GB" sz="4000" b="1" dirty="0" err="1">
                <a:solidFill>
                  <a:schemeClr val="bg1"/>
                </a:solidFill>
                <a:latin typeface="Candara" panose="020E0502030303020204" pitchFamily="34" charset="0"/>
              </a:rPr>
              <a:t>porteurs</a:t>
            </a:r>
            <a:r>
              <a:rPr lang="en-GB" sz="4000" b="1" dirty="0">
                <a:solidFill>
                  <a:schemeClr val="bg1"/>
                </a:solidFill>
                <a:latin typeface="Candara" panose="020E0502030303020204" pitchFamily="34" charset="0"/>
              </a:rPr>
              <a:t> de maladies </a:t>
            </a:r>
            <a:r>
              <a:rPr lang="en-GB" sz="4000" b="1" dirty="0" err="1">
                <a:solidFill>
                  <a:schemeClr val="bg1"/>
                </a:solidFill>
                <a:latin typeface="Candara" panose="020E0502030303020204" pitchFamily="34" charset="0"/>
              </a:rPr>
              <a:t>chroniques</a:t>
            </a:r>
            <a:endParaRPr lang="en-GB" sz="4000" b="1" dirty="0">
              <a:solidFill>
                <a:schemeClr val="bg1"/>
              </a:solidFill>
              <a:latin typeface="Candara" panose="020E0502030303020204" pitchFamily="34" charset="0"/>
            </a:endParaRPr>
          </a:p>
        </p:txBody>
      </p:sp>
      <p:sp>
        <p:nvSpPr>
          <p:cNvPr id="10" name="Content Placeholder 8">
            <a:extLst>
              <a:ext uri="{FF2B5EF4-FFF2-40B4-BE49-F238E27FC236}">
                <a16:creationId xmlns:a16="http://schemas.microsoft.com/office/drawing/2014/main" id="{5A9CFCFD-AD20-4D8F-8757-7F20C0312626}"/>
              </a:ext>
            </a:extLst>
          </p:cNvPr>
          <p:cNvSpPr>
            <a:spLocks noGrp="1"/>
          </p:cNvSpPr>
          <p:nvPr>
            <p:ph idx="1"/>
          </p:nvPr>
        </p:nvSpPr>
        <p:spPr>
          <a:xfrm>
            <a:off x="280458" y="1614532"/>
            <a:ext cx="6971912" cy="4720248"/>
          </a:xfrm>
        </p:spPr>
        <p:txBody>
          <a:bodyPr>
            <a:normAutofit lnSpcReduction="10000"/>
          </a:bodyPr>
          <a:lstStyle/>
          <a:p>
            <a:r>
              <a:rPr lang="fr-FR" dirty="0">
                <a:solidFill>
                  <a:schemeClr val="bg1"/>
                </a:solidFill>
                <a:latin typeface="+mj-lt"/>
              </a:rPr>
              <a:t>Les inégalités dans l'éducation des enfants et des jeunes atteints de </a:t>
            </a:r>
            <a:r>
              <a:rPr lang="fr-FR" b="1" dirty="0">
                <a:solidFill>
                  <a:srgbClr val="FFC000"/>
                </a:solidFill>
                <a:latin typeface="+mj-lt"/>
              </a:rPr>
              <a:t>maladies chroniques</a:t>
            </a:r>
          </a:p>
          <a:p>
            <a:r>
              <a:rPr lang="fr-FR" dirty="0">
                <a:solidFill>
                  <a:schemeClr val="bg1"/>
                </a:solidFill>
                <a:latin typeface="+mj-lt"/>
              </a:rPr>
              <a:t>Un cadre identifiant 3 groupes :</a:t>
            </a:r>
          </a:p>
          <a:p>
            <a:pPr lvl="1"/>
            <a:r>
              <a:rPr lang="fr-FR" dirty="0">
                <a:solidFill>
                  <a:schemeClr val="bg1"/>
                </a:solidFill>
                <a:latin typeface="+mj-lt"/>
              </a:rPr>
              <a:t>Ceux qui sont encore exposés à un </a:t>
            </a:r>
            <a:r>
              <a:rPr lang="fr-FR" sz="2800" b="1" dirty="0">
                <a:solidFill>
                  <a:srgbClr val="FFC000"/>
                </a:solidFill>
                <a:latin typeface="+mj-lt"/>
              </a:rPr>
              <a:t>risque élevé</a:t>
            </a:r>
          </a:p>
          <a:p>
            <a:pPr marL="457200" lvl="1" indent="0">
              <a:buNone/>
            </a:pPr>
            <a:r>
              <a:rPr lang="fr-FR" sz="2200" i="1" dirty="0">
                <a:solidFill>
                  <a:schemeClr val="bg1"/>
                </a:solidFill>
                <a:latin typeface="+mj-lt"/>
              </a:rPr>
              <a:t>Apprentissage à distance / télémédecine</a:t>
            </a:r>
          </a:p>
          <a:p>
            <a:pPr lvl="1"/>
            <a:r>
              <a:rPr lang="fr-FR" dirty="0">
                <a:solidFill>
                  <a:schemeClr val="bg1"/>
                </a:solidFill>
                <a:latin typeface="+mj-lt"/>
              </a:rPr>
              <a:t>Des </a:t>
            </a:r>
            <a:r>
              <a:rPr lang="fr-FR" sz="2800" b="1" dirty="0">
                <a:solidFill>
                  <a:srgbClr val="FFC000"/>
                </a:solidFill>
                <a:latin typeface="+mj-lt"/>
              </a:rPr>
              <a:t>symptômes bien maîtrisés</a:t>
            </a:r>
          </a:p>
          <a:p>
            <a:pPr marL="457200" lvl="1" indent="0">
              <a:buNone/>
            </a:pPr>
            <a:r>
              <a:rPr lang="fr-FR" sz="2200" i="1" dirty="0">
                <a:solidFill>
                  <a:schemeClr val="bg1"/>
                </a:solidFill>
                <a:latin typeface="+mj-lt"/>
              </a:rPr>
              <a:t>Retour et contrôle - les avantages l'emportent sur les risques</a:t>
            </a:r>
          </a:p>
          <a:p>
            <a:pPr lvl="1"/>
            <a:r>
              <a:rPr lang="fr-FR" dirty="0">
                <a:solidFill>
                  <a:schemeClr val="bg1"/>
                </a:solidFill>
                <a:latin typeface="+mj-lt"/>
              </a:rPr>
              <a:t>Des </a:t>
            </a:r>
            <a:r>
              <a:rPr lang="fr-FR" sz="2800" b="1" dirty="0">
                <a:solidFill>
                  <a:srgbClr val="FFC000"/>
                </a:solidFill>
                <a:latin typeface="+mj-lt"/>
              </a:rPr>
              <a:t>symptômes mal contrôlés</a:t>
            </a:r>
          </a:p>
          <a:p>
            <a:pPr marL="457200" lvl="1" indent="0">
              <a:buNone/>
            </a:pPr>
            <a:r>
              <a:rPr lang="fr-FR" sz="2000" i="1" dirty="0">
                <a:solidFill>
                  <a:schemeClr val="bg1"/>
                </a:solidFill>
                <a:latin typeface="+mj-lt"/>
              </a:rPr>
              <a:t>Travail d'équipe avec les familles pour élaborer un plan de retour</a:t>
            </a:r>
          </a:p>
          <a:p>
            <a:pPr marL="457200" lvl="1" indent="0">
              <a:buNone/>
            </a:pPr>
            <a:r>
              <a:rPr lang="fr-FR" sz="2000" i="1" dirty="0">
                <a:solidFill>
                  <a:schemeClr val="bg1"/>
                </a:solidFill>
                <a:latin typeface="+mj-lt"/>
              </a:rPr>
              <a:t>Nécessite une communication efficace entre les équipes médicales et les écoles</a:t>
            </a:r>
            <a:endParaRPr lang="en-GB" sz="2000" i="1" dirty="0">
              <a:solidFill>
                <a:schemeClr val="bg1"/>
              </a:solidFill>
              <a:latin typeface="+mj-lt"/>
            </a:endParaRPr>
          </a:p>
        </p:txBody>
      </p:sp>
      <p:pic>
        <p:nvPicPr>
          <p:cNvPr id="2" name="Picture 1">
            <a:extLst>
              <a:ext uri="{FF2B5EF4-FFF2-40B4-BE49-F238E27FC236}">
                <a16:creationId xmlns:a16="http://schemas.microsoft.com/office/drawing/2014/main" id="{6A6452CE-0A8E-472D-B58C-6654A4D259C8}"/>
              </a:ext>
            </a:extLst>
          </p:cNvPr>
          <p:cNvPicPr>
            <a:picLocks noChangeAspect="1"/>
          </p:cNvPicPr>
          <p:nvPr/>
        </p:nvPicPr>
        <p:blipFill rotWithShape="1">
          <a:blip r:embed="rId2"/>
          <a:srcRect l="13278" t="11497" r="14262" b="5325"/>
          <a:stretch/>
        </p:blipFill>
        <p:spPr>
          <a:xfrm>
            <a:off x="7475585" y="2151733"/>
            <a:ext cx="4435957" cy="2864334"/>
          </a:xfrm>
          <a:prstGeom prst="rect">
            <a:avLst/>
          </a:prstGeom>
        </p:spPr>
      </p:pic>
      <p:sp>
        <p:nvSpPr>
          <p:cNvPr id="3" name="ZoneTexte 2">
            <a:extLst>
              <a:ext uri="{FF2B5EF4-FFF2-40B4-BE49-F238E27FC236}">
                <a16:creationId xmlns:a16="http://schemas.microsoft.com/office/drawing/2014/main" id="{ACD59473-640E-9440-8E93-8EBCF6C32828}"/>
              </a:ext>
            </a:extLst>
          </p:cNvPr>
          <p:cNvSpPr txBox="1"/>
          <p:nvPr/>
        </p:nvSpPr>
        <p:spPr>
          <a:xfrm>
            <a:off x="-32459" y="6334780"/>
            <a:ext cx="8785165" cy="523220"/>
          </a:xfrm>
          <a:prstGeom prst="rect">
            <a:avLst/>
          </a:prstGeom>
          <a:noFill/>
        </p:spPr>
        <p:txBody>
          <a:bodyPr wrap="square" rtlCol="0">
            <a:spAutoFit/>
          </a:bodyPr>
          <a:lstStyle/>
          <a:p>
            <a:r>
              <a:rPr lang="en-GB" sz="1400" dirty="0" err="1">
                <a:solidFill>
                  <a:srgbClr val="FFC000"/>
                </a:solidFill>
              </a:rPr>
              <a:t>Gray</a:t>
            </a:r>
            <a:r>
              <a:rPr lang="en-GB" sz="1400" dirty="0">
                <a:solidFill>
                  <a:srgbClr val="FFC000"/>
                </a:solidFill>
              </a:rPr>
              <a:t>, N. J., Jourdan, D., &amp; </a:t>
            </a:r>
            <a:r>
              <a:rPr lang="en-GB" sz="1400" dirty="0" err="1">
                <a:solidFill>
                  <a:srgbClr val="FFC000"/>
                </a:solidFill>
              </a:rPr>
              <a:t>McDonagh</a:t>
            </a:r>
            <a:r>
              <a:rPr lang="en-GB" sz="1400" dirty="0">
                <a:solidFill>
                  <a:srgbClr val="FFC000"/>
                </a:solidFill>
              </a:rPr>
              <a:t>, J. E. (2020). Returning to school: Children and young people living with chronic illness. Journal of Children’s Services. https://</a:t>
            </a:r>
            <a:r>
              <a:rPr lang="en-GB" sz="1400" dirty="0" err="1">
                <a:solidFill>
                  <a:srgbClr val="FFC000"/>
                </a:solidFill>
              </a:rPr>
              <a:t>doi.org</a:t>
            </a:r>
            <a:r>
              <a:rPr lang="en-GB" sz="1400" dirty="0">
                <a:solidFill>
                  <a:srgbClr val="FFC000"/>
                </a:solidFill>
              </a:rPr>
              <a:t>/10.1108/JCS-06-2020-0019</a:t>
            </a:r>
            <a:endParaRPr lang="fr-FR" sz="1400" dirty="0">
              <a:solidFill>
                <a:srgbClr val="FFC000"/>
              </a:solidFill>
            </a:endParaRPr>
          </a:p>
        </p:txBody>
      </p:sp>
      <p:grpSp>
        <p:nvGrpSpPr>
          <p:cNvPr id="14" name="Groep 6">
            <a:extLst>
              <a:ext uri="{FF2B5EF4-FFF2-40B4-BE49-F238E27FC236}">
                <a16:creationId xmlns:a16="http://schemas.microsoft.com/office/drawing/2014/main" id="{784FD6DF-25E4-DA42-93EE-49690F7A10E7}"/>
              </a:ext>
            </a:extLst>
          </p:cNvPr>
          <p:cNvGrpSpPr/>
          <p:nvPr/>
        </p:nvGrpSpPr>
        <p:grpSpPr>
          <a:xfrm>
            <a:off x="10269319" y="5383434"/>
            <a:ext cx="2004291" cy="1902691"/>
            <a:chOff x="10418619" y="5293086"/>
            <a:chExt cx="2004291" cy="1902691"/>
          </a:xfrm>
        </p:grpSpPr>
        <p:sp>
          <p:nvSpPr>
            <p:cNvPr id="15" name="Stroomdiagram: Verbindingslijn 2">
              <a:extLst>
                <a:ext uri="{FF2B5EF4-FFF2-40B4-BE49-F238E27FC236}">
                  <a16:creationId xmlns:a16="http://schemas.microsoft.com/office/drawing/2014/main" id="{178DA3AC-19EF-2942-A33A-BBA1DA21EB2A}"/>
                </a:ext>
              </a:extLst>
            </p:cNvPr>
            <p:cNvSpPr/>
            <p:nvPr/>
          </p:nvSpPr>
          <p:spPr>
            <a:xfrm>
              <a:off x="10520218" y="5384799"/>
              <a:ext cx="1801091" cy="1708727"/>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irkel: leeg 1">
              <a:extLst>
                <a:ext uri="{FF2B5EF4-FFF2-40B4-BE49-F238E27FC236}">
                  <a16:creationId xmlns:a16="http://schemas.microsoft.com/office/drawing/2014/main" id="{F455C0A1-4ED4-4844-B6F0-6FFBF91B7E76}"/>
                </a:ext>
              </a:extLst>
            </p:cNvPr>
            <p:cNvSpPr/>
            <p:nvPr/>
          </p:nvSpPr>
          <p:spPr>
            <a:xfrm>
              <a:off x="10418619" y="5293086"/>
              <a:ext cx="2004291" cy="1902691"/>
            </a:xfrm>
            <a:prstGeom prst="donut">
              <a:avLst>
                <a:gd name="adj" fmla="val 6058"/>
              </a:avLst>
            </a:prstGeom>
            <a:solidFill>
              <a:srgbClr val="D4D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20" name="Afbeelding 5">
              <a:extLst>
                <a:ext uri="{FF2B5EF4-FFF2-40B4-BE49-F238E27FC236}">
                  <a16:creationId xmlns:a16="http://schemas.microsoft.com/office/drawing/2014/main" id="{95E54376-43FB-E54E-958C-23DA69385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9892" y="5614605"/>
              <a:ext cx="1381741" cy="913051"/>
            </a:xfrm>
            <a:prstGeom prst="rect">
              <a:avLst/>
            </a:prstGeom>
          </p:spPr>
        </p:pic>
      </p:grpSp>
    </p:spTree>
    <p:extLst>
      <p:ext uri="{BB962C8B-B14F-4D97-AF65-F5344CB8AC3E}">
        <p14:creationId xmlns:p14="http://schemas.microsoft.com/office/powerpoint/2010/main" val="4282407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Two people standing in a room&#10;&#10;Description automatically generated">
            <a:extLst>
              <a:ext uri="{FF2B5EF4-FFF2-40B4-BE49-F238E27FC236}">
                <a16:creationId xmlns:a16="http://schemas.microsoft.com/office/drawing/2014/main" id="{F87459CA-3953-4446-8CA7-7B5BF18EA20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248" r="14911"/>
          <a:stretch/>
        </p:blipFill>
        <p:spPr>
          <a:xfrm>
            <a:off x="8112593" y="3880740"/>
            <a:ext cx="1414223" cy="1208987"/>
          </a:xfrm>
          <a:prstGeom prst="rect">
            <a:avLst/>
          </a:prstGeom>
        </p:spPr>
      </p:pic>
      <p:grpSp>
        <p:nvGrpSpPr>
          <p:cNvPr id="29" name="Group 28">
            <a:extLst>
              <a:ext uri="{FF2B5EF4-FFF2-40B4-BE49-F238E27FC236}">
                <a16:creationId xmlns:a16="http://schemas.microsoft.com/office/drawing/2014/main" id="{CFD4DEBD-414F-4278-B9E9-561D559FBAC9}"/>
              </a:ext>
            </a:extLst>
          </p:cNvPr>
          <p:cNvGrpSpPr/>
          <p:nvPr/>
        </p:nvGrpSpPr>
        <p:grpSpPr>
          <a:xfrm>
            <a:off x="8150280" y="1782401"/>
            <a:ext cx="1537004" cy="1100166"/>
            <a:chOff x="1524000" y="406908"/>
            <a:chExt cx="9144000" cy="6275016"/>
          </a:xfrm>
        </p:grpSpPr>
        <p:pic>
          <p:nvPicPr>
            <p:cNvPr id="24" name="Picture 23" descr="Two people looking at the camera&#10;&#10;Description automatically generated">
              <a:extLst>
                <a:ext uri="{FF2B5EF4-FFF2-40B4-BE49-F238E27FC236}">
                  <a16:creationId xmlns:a16="http://schemas.microsoft.com/office/drawing/2014/main" id="{5E1C3C9E-8C8F-4F6D-8D92-59598D18994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524000" y="406908"/>
              <a:ext cx="9144000" cy="6044184"/>
            </a:xfrm>
            <a:prstGeom prst="rect">
              <a:avLst/>
            </a:prstGeom>
          </p:spPr>
        </p:pic>
        <p:sp>
          <p:nvSpPr>
            <p:cNvPr id="25" name="TextBox 24">
              <a:extLst>
                <a:ext uri="{FF2B5EF4-FFF2-40B4-BE49-F238E27FC236}">
                  <a16:creationId xmlns:a16="http://schemas.microsoft.com/office/drawing/2014/main" id="{76926EF1-44A8-4395-A740-2E23BDB7F3E3}"/>
                </a:ext>
              </a:extLst>
            </p:cNvPr>
            <p:cNvSpPr txBox="1"/>
            <p:nvPr/>
          </p:nvSpPr>
          <p:spPr>
            <a:xfrm>
              <a:off x="1524000" y="6451092"/>
              <a:ext cx="9144000" cy="230832"/>
            </a:xfrm>
            <a:prstGeom prst="rect">
              <a:avLst/>
            </a:prstGeom>
            <a:noFill/>
          </p:spPr>
          <p:txBody>
            <a:bodyPr wrap="square" rtlCol="0">
              <a:spAutoFit/>
            </a:bodyPr>
            <a:lstStyle/>
            <a:p>
              <a:r>
                <a:rPr lang="en-GB" sz="900">
                  <a:hlinkClick r:id="rId5" tooltip="http://cronkitenewsonline.com/2015/05/advocates-say-vaccine-injury-fund-has-strayed-from-original-purpose/"/>
                </a:rPr>
                <a:t>This Photo</a:t>
              </a:r>
              <a:r>
                <a:rPr lang="en-GB" sz="900"/>
                <a:t> by Unknown Author is licensed under </a:t>
              </a:r>
              <a:r>
                <a:rPr lang="en-GB" sz="900">
                  <a:hlinkClick r:id="rId6" tooltip="https://creativecommons.org/licenses/by-sa/3.0/"/>
                </a:rPr>
                <a:t>CC BY-SA</a:t>
              </a:r>
              <a:endParaRPr lang="en-GB" sz="900"/>
            </a:p>
          </p:txBody>
        </p:sp>
      </p:grpSp>
      <p:grpSp>
        <p:nvGrpSpPr>
          <p:cNvPr id="22" name="Group 21">
            <a:extLst>
              <a:ext uri="{FF2B5EF4-FFF2-40B4-BE49-F238E27FC236}">
                <a16:creationId xmlns:a16="http://schemas.microsoft.com/office/drawing/2014/main" id="{BD07B74F-8653-46C5-A80A-64A541E297C1}"/>
              </a:ext>
            </a:extLst>
          </p:cNvPr>
          <p:cNvGrpSpPr/>
          <p:nvPr/>
        </p:nvGrpSpPr>
        <p:grpSpPr>
          <a:xfrm>
            <a:off x="9947165" y="1782401"/>
            <a:ext cx="2035451" cy="1735227"/>
            <a:chOff x="5221208" y="2400597"/>
            <a:chExt cx="2483457" cy="2323908"/>
          </a:xfrm>
        </p:grpSpPr>
        <p:pic>
          <p:nvPicPr>
            <p:cNvPr id="20" name="Picture 19" descr="A person standing next to a window&#10;&#10;Description automatically generated">
              <a:extLst>
                <a:ext uri="{FF2B5EF4-FFF2-40B4-BE49-F238E27FC236}">
                  <a16:creationId xmlns:a16="http://schemas.microsoft.com/office/drawing/2014/main" id="{1661B727-97AF-4BAC-97BF-D6E62500FC9F}"/>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221208" y="2400597"/>
              <a:ext cx="2483457" cy="1769463"/>
            </a:xfrm>
            <a:prstGeom prst="rect">
              <a:avLst/>
            </a:prstGeom>
          </p:spPr>
        </p:pic>
        <p:sp>
          <p:nvSpPr>
            <p:cNvPr id="21" name="TextBox 20">
              <a:extLst>
                <a:ext uri="{FF2B5EF4-FFF2-40B4-BE49-F238E27FC236}">
                  <a16:creationId xmlns:a16="http://schemas.microsoft.com/office/drawing/2014/main" id="{82908856-E4E9-4565-B736-52118B3F5AFA}"/>
                </a:ext>
              </a:extLst>
            </p:cNvPr>
            <p:cNvSpPr txBox="1"/>
            <p:nvPr/>
          </p:nvSpPr>
          <p:spPr>
            <a:xfrm>
              <a:off x="5221208" y="4355173"/>
              <a:ext cx="2483457" cy="369332"/>
            </a:xfrm>
            <a:prstGeom prst="rect">
              <a:avLst/>
            </a:prstGeom>
            <a:noFill/>
          </p:spPr>
          <p:txBody>
            <a:bodyPr wrap="square" rtlCol="0">
              <a:spAutoFit/>
            </a:bodyPr>
            <a:lstStyle/>
            <a:p>
              <a:r>
                <a:rPr lang="en-GB" sz="900">
                  <a:hlinkClick r:id="rId8" tooltip="https://commons.wikimedia.org/wiki/File:Doctor_consults_with_family.jpg"/>
                </a:rPr>
                <a:t>This Photo</a:t>
              </a:r>
              <a:r>
                <a:rPr lang="en-GB" sz="900"/>
                <a:t> by Unknown Author is licensed under </a:t>
              </a:r>
              <a:r>
                <a:rPr lang="en-GB" sz="900">
                  <a:hlinkClick r:id="rId6" tooltip="https://creativecommons.org/licenses/by-sa/3.0/"/>
                </a:rPr>
                <a:t>CC BY-SA</a:t>
              </a:r>
              <a:endParaRPr lang="en-GB" sz="900"/>
            </a:p>
          </p:txBody>
        </p:sp>
      </p:grpSp>
      <p:sp>
        <p:nvSpPr>
          <p:cNvPr id="8" name="Title 7">
            <a:extLst>
              <a:ext uri="{FF2B5EF4-FFF2-40B4-BE49-F238E27FC236}">
                <a16:creationId xmlns:a16="http://schemas.microsoft.com/office/drawing/2014/main" id="{60C8F47B-9E61-44FC-AD8A-3F2E3F6B9445}"/>
              </a:ext>
            </a:extLst>
          </p:cNvPr>
          <p:cNvSpPr>
            <a:spLocks noGrp="1"/>
          </p:cNvSpPr>
          <p:nvPr>
            <p:ph type="title"/>
          </p:nvPr>
        </p:nvSpPr>
        <p:spPr>
          <a:xfrm>
            <a:off x="619397" y="269721"/>
            <a:ext cx="10953206" cy="1325563"/>
          </a:xfrm>
        </p:spPr>
        <p:txBody>
          <a:bodyPr>
            <a:normAutofit/>
          </a:bodyPr>
          <a:lstStyle/>
          <a:p>
            <a:pPr lvl="0"/>
            <a:r>
              <a:rPr lang="en-GB" b="1" dirty="0">
                <a:solidFill>
                  <a:schemeClr val="bg1"/>
                </a:solidFill>
                <a:latin typeface="Candara" panose="020E0502030303020204" pitchFamily="34" charset="0"/>
              </a:rPr>
              <a:t>Le </a:t>
            </a:r>
            <a:r>
              <a:rPr lang="en-GB" b="1" dirty="0" err="1">
                <a:solidFill>
                  <a:schemeClr val="bg1"/>
                </a:solidFill>
                <a:latin typeface="Candara" panose="020E0502030303020204" pitchFamily="34" charset="0"/>
              </a:rPr>
              <a:t>rôle</a:t>
            </a:r>
            <a:r>
              <a:rPr lang="en-GB" b="1" dirty="0">
                <a:solidFill>
                  <a:schemeClr val="bg1"/>
                </a:solidFill>
                <a:latin typeface="Candara" panose="020E0502030303020204" pitchFamily="34" charset="0"/>
              </a:rPr>
              <a:t> des </a:t>
            </a:r>
            <a:r>
              <a:rPr lang="en-GB" b="1" dirty="0" err="1">
                <a:solidFill>
                  <a:schemeClr val="bg1"/>
                </a:solidFill>
                <a:latin typeface="Candara" panose="020E0502030303020204" pitchFamily="34" charset="0"/>
              </a:rPr>
              <a:t>professionnels</a:t>
            </a:r>
            <a:r>
              <a:rPr lang="en-GB" b="1" dirty="0">
                <a:solidFill>
                  <a:schemeClr val="bg1"/>
                </a:solidFill>
                <a:latin typeface="Candara" panose="020E0502030303020204" pitchFamily="34" charset="0"/>
              </a:rPr>
              <a:t> de santé </a:t>
            </a:r>
            <a:r>
              <a:rPr lang="en-GB" b="1" dirty="0" err="1">
                <a:solidFill>
                  <a:schemeClr val="bg1"/>
                </a:solidFill>
                <a:latin typeface="Candara" panose="020E0502030303020204" pitchFamily="34" charset="0"/>
              </a:rPr>
              <a:t>à</a:t>
            </a:r>
            <a:r>
              <a:rPr lang="en-GB" b="1" dirty="0">
                <a:solidFill>
                  <a:schemeClr val="bg1"/>
                </a:solidFill>
                <a:latin typeface="Candara" panose="020E0502030303020204" pitchFamily="34" charset="0"/>
              </a:rPr>
              <a:t> </a:t>
            </a:r>
            <a:r>
              <a:rPr lang="en-GB" b="1" dirty="0" err="1">
                <a:solidFill>
                  <a:schemeClr val="bg1"/>
                </a:solidFill>
                <a:latin typeface="Candara" panose="020E0502030303020204" pitchFamily="34" charset="0"/>
              </a:rPr>
              <a:t>l’école</a:t>
            </a:r>
            <a:endParaRPr lang="en-GB" b="1" dirty="0">
              <a:solidFill>
                <a:schemeClr val="bg1"/>
              </a:solidFill>
              <a:latin typeface="Candara" panose="020E0502030303020204" pitchFamily="34" charset="0"/>
            </a:endParaRPr>
          </a:p>
        </p:txBody>
      </p:sp>
      <p:sp>
        <p:nvSpPr>
          <p:cNvPr id="10" name="Content Placeholder 8">
            <a:extLst>
              <a:ext uri="{FF2B5EF4-FFF2-40B4-BE49-F238E27FC236}">
                <a16:creationId xmlns:a16="http://schemas.microsoft.com/office/drawing/2014/main" id="{5A9CFCFD-AD20-4D8F-8757-7F20C0312626}"/>
              </a:ext>
            </a:extLst>
          </p:cNvPr>
          <p:cNvSpPr>
            <a:spLocks noGrp="1"/>
          </p:cNvSpPr>
          <p:nvPr>
            <p:ph idx="1"/>
          </p:nvPr>
        </p:nvSpPr>
        <p:spPr>
          <a:xfrm>
            <a:off x="233809" y="1598390"/>
            <a:ext cx="7558377" cy="4203867"/>
          </a:xfrm>
        </p:spPr>
        <p:txBody>
          <a:bodyPr>
            <a:normAutofit fontScale="92500" lnSpcReduction="20000"/>
          </a:bodyPr>
          <a:lstStyle/>
          <a:p>
            <a:pPr marL="342900" lvl="0" indent="-342900"/>
            <a:r>
              <a:rPr lang="fr-FR" sz="2000" dirty="0">
                <a:solidFill>
                  <a:schemeClr val="bg1"/>
                </a:solidFill>
              </a:rPr>
              <a:t>Contribuer à la reconnaissance de la contribution d'une école à l'amélioration de la santé et à la réduction des inégalités en matière de santé</a:t>
            </a:r>
          </a:p>
          <a:p>
            <a:pPr marL="342900" lvl="0" indent="-342900"/>
            <a:r>
              <a:rPr lang="fr-FR" sz="2000" dirty="0">
                <a:solidFill>
                  <a:schemeClr val="bg1"/>
                </a:solidFill>
              </a:rPr>
              <a:t>Lors des consultations dans les établissements de santé (y compris les consultations médicales et dentaires, et les pharmacies communautaires), inclure des questions pour valoriser ce qui est fait dans les écoles pour promouvoir la santé</a:t>
            </a:r>
          </a:p>
          <a:p>
            <a:pPr marL="342900" lvl="0" indent="-342900"/>
            <a:r>
              <a:rPr lang="fr-FR" sz="2000" dirty="0">
                <a:solidFill>
                  <a:schemeClr val="bg1"/>
                </a:solidFill>
              </a:rPr>
              <a:t>Recadrer les interventions sanitaires dans les écoles, en passant des "conférences de prévention" typiques sur des sujets de santé au renforcement des capacités du personnel scolaire</a:t>
            </a:r>
          </a:p>
          <a:p>
            <a:pPr marL="342900" lvl="0" indent="-342900"/>
            <a:r>
              <a:rPr lang="fr-FR" sz="2000" dirty="0">
                <a:solidFill>
                  <a:schemeClr val="bg1"/>
                </a:solidFill>
              </a:rPr>
              <a:t>Contribuer à renforcer la motivation et l'action des enseignants par un travail intersectoriel, une formation formelle ou informelle</a:t>
            </a:r>
          </a:p>
          <a:p>
            <a:pPr marL="342900" lvl="0" indent="-342900"/>
            <a:r>
              <a:rPr lang="fr-FR" sz="2000" dirty="0">
                <a:solidFill>
                  <a:schemeClr val="bg1"/>
                </a:solidFill>
              </a:rPr>
              <a:t>Soutenir les mesures COVID en cours, par exemple en donnant des conseils sur la transmission au sein de la communauté, en offrant un soutien en matière de santé mentale, de planification et de suivi pour les jeunes souffrant de maladies chroniques </a:t>
            </a:r>
            <a:endParaRPr lang="en-GB" sz="2000" dirty="0">
              <a:solidFill>
                <a:schemeClr val="bg1"/>
              </a:solidFill>
            </a:endParaRPr>
          </a:p>
        </p:txBody>
      </p:sp>
      <p:pic>
        <p:nvPicPr>
          <p:cNvPr id="15" name="Picture 14" descr="A person holding a microphone&#10;&#10;Description automatically generated">
            <a:extLst>
              <a:ext uri="{FF2B5EF4-FFF2-40B4-BE49-F238E27FC236}">
                <a16:creationId xmlns:a16="http://schemas.microsoft.com/office/drawing/2014/main" id="{B9B91199-13A5-4E32-85AF-06E2A61BF8BF}"/>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1080753" y="3700324"/>
            <a:ext cx="955346" cy="1355012"/>
          </a:xfrm>
          <a:prstGeom prst="rect">
            <a:avLst/>
          </a:prstGeom>
        </p:spPr>
      </p:pic>
      <p:pic>
        <p:nvPicPr>
          <p:cNvPr id="31" name="Picture 30">
            <a:extLst>
              <a:ext uri="{FF2B5EF4-FFF2-40B4-BE49-F238E27FC236}">
                <a16:creationId xmlns:a16="http://schemas.microsoft.com/office/drawing/2014/main" id="{8DE87C58-1593-4A4A-B97C-6DBD2B7E2D87}"/>
              </a:ext>
            </a:extLst>
          </p:cNvPr>
          <p:cNvPicPr>
            <a:picLocks noChangeAspect="1"/>
          </p:cNvPicPr>
          <p:nvPr/>
        </p:nvPicPr>
        <p:blipFill rotWithShape="1">
          <a:blip r:embed="rId11"/>
          <a:srcRect l="11633" t="41632" r="27376" b="28844"/>
          <a:stretch/>
        </p:blipFill>
        <p:spPr>
          <a:xfrm>
            <a:off x="5230231" y="5968619"/>
            <a:ext cx="2975500" cy="810192"/>
          </a:xfrm>
          <a:prstGeom prst="rect">
            <a:avLst/>
          </a:prstGeom>
        </p:spPr>
      </p:pic>
      <p:sp>
        <p:nvSpPr>
          <p:cNvPr id="33" name="TextBox 32">
            <a:extLst>
              <a:ext uri="{FF2B5EF4-FFF2-40B4-BE49-F238E27FC236}">
                <a16:creationId xmlns:a16="http://schemas.microsoft.com/office/drawing/2014/main" id="{B211FA26-7E11-408D-86AA-20CB26070259}"/>
              </a:ext>
            </a:extLst>
          </p:cNvPr>
          <p:cNvSpPr txBox="1"/>
          <p:nvPr/>
        </p:nvSpPr>
        <p:spPr>
          <a:xfrm>
            <a:off x="1845993" y="5968619"/>
            <a:ext cx="3282639" cy="646331"/>
          </a:xfrm>
          <a:prstGeom prst="rect">
            <a:avLst/>
          </a:prstGeom>
          <a:noFill/>
        </p:spPr>
        <p:txBody>
          <a:bodyPr wrap="square" rtlCol="0">
            <a:spAutoFit/>
          </a:bodyPr>
          <a:lstStyle/>
          <a:p>
            <a:r>
              <a:rPr lang="en-GB" dirty="0">
                <a:solidFill>
                  <a:schemeClr val="accent4">
                    <a:lumMod val="60000"/>
                    <a:lumOff val="40000"/>
                  </a:schemeClr>
                </a:solidFill>
              </a:rPr>
              <a:t>Lancet </a:t>
            </a:r>
            <a:r>
              <a:rPr lang="en-GB" i="1" dirty="0">
                <a:solidFill>
                  <a:schemeClr val="accent4">
                    <a:lumMod val="60000"/>
                    <a:lumOff val="40000"/>
                  </a:schemeClr>
                </a:solidFill>
              </a:rPr>
              <a:t>Child &amp; Adolescent Health</a:t>
            </a:r>
            <a:r>
              <a:rPr lang="en-GB" dirty="0">
                <a:solidFill>
                  <a:schemeClr val="accent4">
                    <a:lumMod val="60000"/>
                    <a:lumOff val="40000"/>
                  </a:schemeClr>
                </a:solidFill>
              </a:rPr>
              <a:t> – In press for December 2020</a:t>
            </a:r>
          </a:p>
        </p:txBody>
      </p:sp>
      <p:pic>
        <p:nvPicPr>
          <p:cNvPr id="39" name="Picture 38" descr="A picture containing person, indoor, standing, shelf&#10;&#10;Description automatically generated">
            <a:extLst>
              <a:ext uri="{FF2B5EF4-FFF2-40B4-BE49-F238E27FC236}">
                <a16:creationId xmlns:a16="http://schemas.microsoft.com/office/drawing/2014/main" id="{BCAA2997-8860-47D5-BA53-F720F685FB27}"/>
              </a:ext>
            </a:extLst>
          </p:cNvPr>
          <p:cNvPicPr>
            <a:picLocks noChangeAspect="1"/>
          </p:cNvPicPr>
          <p:nvPr/>
        </p:nvPicPr>
        <p:blipFill rotWithShape="1">
          <a:blip r:embed="rId12">
            <a:extLst>
              <a:ext uri="{28A0092B-C50C-407E-A947-70E740481C1C}">
                <a14:useLocalDpi xmlns:a14="http://schemas.microsoft.com/office/drawing/2010/main" val="0"/>
              </a:ext>
            </a:extLst>
          </a:blip>
          <a:srcRect l="7563" r="10802"/>
          <a:stretch/>
        </p:blipFill>
        <p:spPr>
          <a:xfrm>
            <a:off x="9625260" y="3975896"/>
            <a:ext cx="1308511" cy="1068924"/>
          </a:xfrm>
          <a:prstGeom prst="rect">
            <a:avLst/>
          </a:prstGeom>
        </p:spPr>
      </p:pic>
      <p:sp>
        <p:nvSpPr>
          <p:cNvPr id="2" name="Speech Bubble: Rectangle with Corners Rounded 1">
            <a:extLst>
              <a:ext uri="{FF2B5EF4-FFF2-40B4-BE49-F238E27FC236}">
                <a16:creationId xmlns:a16="http://schemas.microsoft.com/office/drawing/2014/main" id="{D8C09C9E-ED9B-4967-BC78-EDFBFB0F053C}"/>
              </a:ext>
            </a:extLst>
          </p:cNvPr>
          <p:cNvSpPr/>
          <p:nvPr/>
        </p:nvSpPr>
        <p:spPr>
          <a:xfrm>
            <a:off x="8137001" y="2821045"/>
            <a:ext cx="3347500" cy="1017767"/>
          </a:xfrm>
          <a:prstGeom prst="wedgeRoundRectCallout">
            <a:avLst>
              <a:gd name="adj1" fmla="val -880"/>
              <a:gd name="adj2" fmla="val 89843"/>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chemeClr val="accent1">
                    <a:lumMod val="50000"/>
                  </a:schemeClr>
                </a:solidFill>
                <a:effectLst/>
              </a:rPr>
              <a:t>“</a:t>
            </a:r>
            <a:r>
              <a:rPr lang="fr-FR" b="1" dirty="0">
                <a:solidFill>
                  <a:schemeClr val="accent1">
                    <a:lumMod val="50000"/>
                  </a:schemeClr>
                </a:solidFill>
              </a:rPr>
              <a:t>Qu'avez-vous appris sur la santé à l'école</a:t>
            </a:r>
            <a:r>
              <a:rPr lang="en-GB" sz="1800" b="1" dirty="0">
                <a:solidFill>
                  <a:schemeClr val="accent1">
                    <a:lumMod val="50000"/>
                  </a:schemeClr>
                </a:solidFill>
                <a:effectLst/>
              </a:rPr>
              <a:t>?”</a:t>
            </a:r>
            <a:endParaRPr lang="en-GB" dirty="0">
              <a:solidFill>
                <a:schemeClr val="accent1">
                  <a:lumMod val="50000"/>
                </a:schemeClr>
              </a:solidFill>
            </a:endParaRPr>
          </a:p>
        </p:txBody>
      </p:sp>
      <p:grpSp>
        <p:nvGrpSpPr>
          <p:cNvPr id="23" name="Groep 6">
            <a:extLst>
              <a:ext uri="{FF2B5EF4-FFF2-40B4-BE49-F238E27FC236}">
                <a16:creationId xmlns:a16="http://schemas.microsoft.com/office/drawing/2014/main" id="{07458068-55A0-2C42-93BF-5923E6714211}"/>
              </a:ext>
            </a:extLst>
          </p:cNvPr>
          <p:cNvGrpSpPr/>
          <p:nvPr/>
        </p:nvGrpSpPr>
        <p:grpSpPr>
          <a:xfrm>
            <a:off x="10344919" y="5422369"/>
            <a:ext cx="2004291" cy="1902691"/>
            <a:chOff x="10418619" y="5293086"/>
            <a:chExt cx="2004291" cy="1902691"/>
          </a:xfrm>
        </p:grpSpPr>
        <p:sp>
          <p:nvSpPr>
            <p:cNvPr id="26" name="Stroomdiagram: Verbindingslijn 2">
              <a:extLst>
                <a:ext uri="{FF2B5EF4-FFF2-40B4-BE49-F238E27FC236}">
                  <a16:creationId xmlns:a16="http://schemas.microsoft.com/office/drawing/2014/main" id="{A5E61EEC-48E7-FE47-BDD4-A549B9B21743}"/>
                </a:ext>
              </a:extLst>
            </p:cNvPr>
            <p:cNvSpPr/>
            <p:nvPr/>
          </p:nvSpPr>
          <p:spPr>
            <a:xfrm>
              <a:off x="10520218" y="5384799"/>
              <a:ext cx="1801091" cy="1708727"/>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Cirkel: leeg 1">
              <a:extLst>
                <a:ext uri="{FF2B5EF4-FFF2-40B4-BE49-F238E27FC236}">
                  <a16:creationId xmlns:a16="http://schemas.microsoft.com/office/drawing/2014/main" id="{4AF99C66-AE23-3F40-9940-DC2347ACB3C1}"/>
                </a:ext>
              </a:extLst>
            </p:cNvPr>
            <p:cNvSpPr/>
            <p:nvPr/>
          </p:nvSpPr>
          <p:spPr>
            <a:xfrm>
              <a:off x="10418619" y="5293086"/>
              <a:ext cx="2004291" cy="1902691"/>
            </a:xfrm>
            <a:prstGeom prst="donut">
              <a:avLst>
                <a:gd name="adj" fmla="val 6058"/>
              </a:avLst>
            </a:prstGeom>
            <a:solidFill>
              <a:srgbClr val="D4D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28" name="Afbeelding 5">
              <a:extLst>
                <a:ext uri="{FF2B5EF4-FFF2-40B4-BE49-F238E27FC236}">
                  <a16:creationId xmlns:a16="http://schemas.microsoft.com/office/drawing/2014/main" id="{A4BA53D9-A20A-874C-A253-3A0AD675E81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729892" y="5614605"/>
              <a:ext cx="1381741" cy="913051"/>
            </a:xfrm>
            <a:prstGeom prst="rect">
              <a:avLst/>
            </a:prstGeom>
          </p:spPr>
        </p:pic>
      </p:grpSp>
    </p:spTree>
    <p:extLst>
      <p:ext uri="{BB962C8B-B14F-4D97-AF65-F5344CB8AC3E}">
        <p14:creationId xmlns:p14="http://schemas.microsoft.com/office/powerpoint/2010/main" val="3222602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0C8F47B-9E61-44FC-AD8A-3F2E3F6B9445}"/>
              </a:ext>
            </a:extLst>
          </p:cNvPr>
          <p:cNvSpPr>
            <a:spLocks noGrp="1"/>
          </p:cNvSpPr>
          <p:nvPr>
            <p:ph type="title"/>
          </p:nvPr>
        </p:nvSpPr>
        <p:spPr>
          <a:xfrm>
            <a:off x="838200" y="164170"/>
            <a:ext cx="10515600" cy="1325563"/>
          </a:xfrm>
        </p:spPr>
        <p:txBody>
          <a:bodyPr/>
          <a:lstStyle/>
          <a:p>
            <a:r>
              <a:rPr lang="en-GB" b="1" dirty="0" err="1">
                <a:solidFill>
                  <a:schemeClr val="bg1"/>
                </a:solidFill>
                <a:latin typeface="Candara" panose="020E0502030303020204" pitchFamily="34" charset="0"/>
              </a:rPr>
              <a:t>Contribuez</a:t>
            </a:r>
            <a:r>
              <a:rPr lang="en-GB" b="1" dirty="0">
                <a:solidFill>
                  <a:schemeClr val="bg1"/>
                </a:solidFill>
                <a:latin typeface="Candara" panose="020E0502030303020204" pitchFamily="34" charset="0"/>
              </a:rPr>
              <a:t> au </a:t>
            </a:r>
            <a:r>
              <a:rPr lang="en-GB" b="1" dirty="0" err="1">
                <a:solidFill>
                  <a:schemeClr val="bg1"/>
                </a:solidFill>
                <a:latin typeface="Candara" panose="020E0502030303020204" pitchFamily="34" charset="0"/>
              </a:rPr>
              <a:t>webinaire</a:t>
            </a:r>
            <a:endParaRPr lang="en-GB" b="1" dirty="0">
              <a:solidFill>
                <a:schemeClr val="bg1"/>
              </a:solidFill>
              <a:latin typeface="Candara" panose="020E0502030303020204" pitchFamily="34" charset="0"/>
            </a:endParaRPr>
          </a:p>
        </p:txBody>
      </p:sp>
      <p:grpSp>
        <p:nvGrpSpPr>
          <p:cNvPr id="7" name="Groep 6">
            <a:extLst>
              <a:ext uri="{FF2B5EF4-FFF2-40B4-BE49-F238E27FC236}">
                <a16:creationId xmlns:a16="http://schemas.microsoft.com/office/drawing/2014/main" id="{C17CC340-BA5C-4EDB-A8EB-CA5430D49BA2}"/>
              </a:ext>
            </a:extLst>
          </p:cNvPr>
          <p:cNvGrpSpPr/>
          <p:nvPr/>
        </p:nvGrpSpPr>
        <p:grpSpPr>
          <a:xfrm>
            <a:off x="10434782" y="5541529"/>
            <a:ext cx="2004291" cy="1902691"/>
            <a:chOff x="10418619" y="5293086"/>
            <a:chExt cx="2004291" cy="1902691"/>
          </a:xfrm>
        </p:grpSpPr>
        <p:sp>
          <p:nvSpPr>
            <p:cNvPr id="3" name="Stroomdiagram: Verbindingslijn 2">
              <a:extLst>
                <a:ext uri="{FF2B5EF4-FFF2-40B4-BE49-F238E27FC236}">
                  <a16:creationId xmlns:a16="http://schemas.microsoft.com/office/drawing/2014/main" id="{83205FAD-2C00-4963-A505-F7BAFD2F6049}"/>
                </a:ext>
              </a:extLst>
            </p:cNvPr>
            <p:cNvSpPr/>
            <p:nvPr/>
          </p:nvSpPr>
          <p:spPr>
            <a:xfrm>
              <a:off x="10520218" y="5384799"/>
              <a:ext cx="1801091" cy="1708727"/>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irkel: leeg 1">
              <a:extLst>
                <a:ext uri="{FF2B5EF4-FFF2-40B4-BE49-F238E27FC236}">
                  <a16:creationId xmlns:a16="http://schemas.microsoft.com/office/drawing/2014/main" id="{02847882-812F-4BC6-8437-9F9E81F65D9B}"/>
                </a:ext>
              </a:extLst>
            </p:cNvPr>
            <p:cNvSpPr/>
            <p:nvPr/>
          </p:nvSpPr>
          <p:spPr>
            <a:xfrm>
              <a:off x="10418619" y="5293086"/>
              <a:ext cx="2004291" cy="1902691"/>
            </a:xfrm>
            <a:prstGeom prst="donut">
              <a:avLst>
                <a:gd name="adj" fmla="val 6058"/>
              </a:avLst>
            </a:prstGeom>
            <a:solidFill>
              <a:srgbClr val="D4D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6" name="Afbeelding 5">
              <a:extLst>
                <a:ext uri="{FF2B5EF4-FFF2-40B4-BE49-F238E27FC236}">
                  <a16:creationId xmlns:a16="http://schemas.microsoft.com/office/drawing/2014/main" id="{F40DD77B-DA06-4BEF-BB96-ECECD36133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9892" y="5614605"/>
              <a:ext cx="1381741" cy="913051"/>
            </a:xfrm>
            <a:prstGeom prst="rect">
              <a:avLst/>
            </a:prstGeom>
          </p:spPr>
        </p:pic>
      </p:grpSp>
      <p:pic>
        <p:nvPicPr>
          <p:cNvPr id="12" name="Image 11">
            <a:extLst>
              <a:ext uri="{FF2B5EF4-FFF2-40B4-BE49-F238E27FC236}">
                <a16:creationId xmlns:a16="http://schemas.microsoft.com/office/drawing/2014/main" id="{AC2E184D-1B58-F149-A555-752604C4C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1188" y="3039290"/>
            <a:ext cx="8550812" cy="3818709"/>
          </a:xfrm>
          <a:prstGeom prst="rect">
            <a:avLst/>
          </a:prstGeom>
        </p:spPr>
      </p:pic>
      <p:sp>
        <p:nvSpPr>
          <p:cNvPr id="4" name="ZoneTexte 3">
            <a:extLst>
              <a:ext uri="{FF2B5EF4-FFF2-40B4-BE49-F238E27FC236}">
                <a16:creationId xmlns:a16="http://schemas.microsoft.com/office/drawing/2014/main" id="{03FF6425-BB49-6848-8E7F-C5B7FB331AE4}"/>
              </a:ext>
            </a:extLst>
          </p:cNvPr>
          <p:cNvSpPr txBox="1"/>
          <p:nvPr/>
        </p:nvSpPr>
        <p:spPr>
          <a:xfrm>
            <a:off x="320905" y="1489733"/>
            <a:ext cx="11209244" cy="1384995"/>
          </a:xfrm>
          <a:prstGeom prst="rect">
            <a:avLst/>
          </a:prstGeom>
          <a:noFill/>
        </p:spPr>
        <p:txBody>
          <a:bodyPr wrap="square" rtlCol="0">
            <a:spAutoFit/>
          </a:bodyPr>
          <a:lstStyle/>
          <a:p>
            <a:r>
              <a:rPr lang="fr-FR" sz="2800" b="1" dirty="0">
                <a:solidFill>
                  <a:srgbClr val="FFC000"/>
                </a:solidFill>
              </a:rPr>
              <a:t>Comment renforcer l'intersectorialité entre professionnels de l'éducation et soin au service de la santé des enfants ? </a:t>
            </a:r>
            <a:r>
              <a:rPr lang="fr-FR" sz="2800" b="1" u="sng" dirty="0">
                <a:solidFill>
                  <a:srgbClr val="FFC000"/>
                </a:solidFill>
              </a:rPr>
              <a:t>Proposez 5 mots clé</a:t>
            </a:r>
            <a:r>
              <a:rPr lang="fr-FR" sz="2800" b="1" dirty="0">
                <a:solidFill>
                  <a:srgbClr val="FFC000"/>
                </a:solidFill>
              </a:rPr>
              <a:t>.</a:t>
            </a:r>
          </a:p>
          <a:p>
            <a:endParaRPr lang="fr-FR" sz="2800" dirty="0">
              <a:solidFill>
                <a:srgbClr val="FFC000"/>
              </a:solidFill>
            </a:endParaRPr>
          </a:p>
        </p:txBody>
      </p:sp>
    </p:spTree>
    <p:extLst>
      <p:ext uri="{BB962C8B-B14F-4D97-AF65-F5344CB8AC3E}">
        <p14:creationId xmlns:p14="http://schemas.microsoft.com/office/powerpoint/2010/main" val="32791385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64378"/>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42F5AA5-6779-4269-B05E-8F94F05B6C90}"/>
              </a:ext>
            </a:extLst>
          </p:cNvPr>
          <p:cNvSpPr>
            <a:spLocks noGrp="1"/>
          </p:cNvSpPr>
          <p:nvPr>
            <p:ph type="ctrTitle"/>
          </p:nvPr>
        </p:nvSpPr>
        <p:spPr>
          <a:xfrm>
            <a:off x="175429" y="952499"/>
            <a:ext cx="7431353" cy="3175711"/>
          </a:xfrm>
        </p:spPr>
        <p:txBody>
          <a:bodyPr vert="horz" lIns="91440" tIns="45720" rIns="91440" bIns="45720" rtlCol="0" anchor="ctr">
            <a:normAutofit fontScale="90000"/>
          </a:bodyPr>
          <a:lstStyle/>
          <a:p>
            <a:r>
              <a:rPr lang="fr-FR" sz="5300" b="1" dirty="0">
                <a:latin typeface="Candara" panose="020E0502030303020204" pitchFamily="34" charset="0"/>
              </a:rPr>
              <a:t>Enfants, école et Covid-</a:t>
            </a:r>
            <a:r>
              <a:rPr lang="fr-FR" sz="4400" b="1" dirty="0">
                <a:latin typeface="Candara" panose="020E0502030303020204" pitchFamily="34" charset="0"/>
              </a:rPr>
              <a:t>19</a:t>
            </a:r>
            <a:br>
              <a:rPr lang="fr-FR" sz="4400" b="1" dirty="0">
                <a:latin typeface="Candara" panose="020E0502030303020204" pitchFamily="34" charset="0"/>
              </a:rPr>
            </a:br>
            <a:r>
              <a:rPr lang="fr-FR" sz="4400" b="1" dirty="0">
                <a:latin typeface="Candara" panose="020E0502030303020204" pitchFamily="34" charset="0"/>
              </a:rPr>
              <a:t> </a:t>
            </a:r>
            <a:br>
              <a:rPr lang="fr-FR" sz="4400" b="1" dirty="0">
                <a:latin typeface="Candara" panose="020E0502030303020204" pitchFamily="34" charset="0"/>
              </a:rPr>
            </a:br>
            <a:r>
              <a:rPr lang="fr-FR" sz="3600" b="1" dirty="0">
                <a:solidFill>
                  <a:srgbClr val="FFC000"/>
                </a:solidFill>
                <a:latin typeface="Candara" panose="020E0502030303020204" pitchFamily="34" charset="0"/>
              </a:rPr>
              <a:t>les données d’une étude conduite auprès de professionnels de 42 pays sur le processus de réouverture des écoles</a:t>
            </a:r>
            <a:endParaRPr lang="en-US" sz="4400" kern="1200" dirty="0">
              <a:solidFill>
                <a:srgbClr val="FFC000"/>
              </a:solidFill>
              <a:latin typeface="Candara" panose="020E0502030303020204" pitchFamily="34" charset="0"/>
            </a:endParaRPr>
          </a:p>
        </p:txBody>
      </p:sp>
      <p:sp>
        <p:nvSpPr>
          <p:cNvPr id="11" name="Subtitle 10">
            <a:extLst>
              <a:ext uri="{FF2B5EF4-FFF2-40B4-BE49-F238E27FC236}">
                <a16:creationId xmlns:a16="http://schemas.microsoft.com/office/drawing/2014/main" id="{801DBBEA-231B-4F77-A2C9-FE3A850DFA80}"/>
              </a:ext>
            </a:extLst>
          </p:cNvPr>
          <p:cNvSpPr>
            <a:spLocks noGrp="1"/>
          </p:cNvSpPr>
          <p:nvPr>
            <p:ph type="subTitle" idx="1"/>
          </p:nvPr>
        </p:nvSpPr>
        <p:spPr>
          <a:xfrm>
            <a:off x="726029" y="4565436"/>
            <a:ext cx="6962797" cy="1811690"/>
          </a:xfrm>
        </p:spPr>
        <p:txBody>
          <a:bodyPr vert="horz" lIns="91440" tIns="45720" rIns="91440" bIns="45720" rtlCol="0" anchor="t">
            <a:normAutofit/>
          </a:bodyPr>
          <a:lstStyle/>
          <a:p>
            <a:r>
              <a:rPr lang="en-US" b="1" dirty="0">
                <a:solidFill>
                  <a:schemeClr val="accent2"/>
                </a:solidFill>
              </a:rPr>
              <a:t>Didier Jourdan PhD</a:t>
            </a:r>
          </a:p>
          <a:p>
            <a:r>
              <a:rPr lang="en-US" b="1" dirty="0">
                <a:solidFill>
                  <a:schemeClr val="accent2"/>
                </a:solidFill>
              </a:rPr>
              <a:t>Nicola Gray PhD</a:t>
            </a:r>
          </a:p>
          <a:p>
            <a:r>
              <a:rPr lang="en-US" sz="1800" dirty="0"/>
              <a:t>UNESCO Chair and WHO CC ‘Global Health &amp; Education’</a:t>
            </a:r>
          </a:p>
          <a:p>
            <a:r>
              <a:rPr lang="en-US" sz="1800" dirty="0"/>
              <a:t>Vice-President for Europe, IAAH &amp; Governing Council, NCD Child</a:t>
            </a:r>
          </a:p>
          <a:p>
            <a:endParaRPr lang="en-US" sz="1200" dirty="0"/>
          </a:p>
        </p:txBody>
      </p:sp>
      <p:sp>
        <p:nvSpPr>
          <p:cNvPr id="17" name="Freeform: Shape 16">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A close up of a logo&#10;&#10;Description automatically generated">
            <a:extLst>
              <a:ext uri="{FF2B5EF4-FFF2-40B4-BE49-F238E27FC236}">
                <a16:creationId xmlns:a16="http://schemas.microsoft.com/office/drawing/2014/main" id="{CE9571A7-C3B2-46D3-9442-88B47219CC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526" r="1" b="384"/>
          <a:stretch/>
        </p:blipFill>
        <p:spPr>
          <a:xfrm>
            <a:off x="8768825" y="4082141"/>
            <a:ext cx="3423175" cy="2775859"/>
          </a:xfrm>
          <a:custGeom>
            <a:avLst/>
            <a:gdLst/>
            <a:ahLst/>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grpSp>
        <p:nvGrpSpPr>
          <p:cNvPr id="18" name="Groep 17">
            <a:extLst>
              <a:ext uri="{FF2B5EF4-FFF2-40B4-BE49-F238E27FC236}">
                <a16:creationId xmlns:a16="http://schemas.microsoft.com/office/drawing/2014/main" id="{B619050A-AA31-413C-B728-38FC5AD3F72F}"/>
              </a:ext>
            </a:extLst>
          </p:cNvPr>
          <p:cNvGrpSpPr/>
          <p:nvPr/>
        </p:nvGrpSpPr>
        <p:grpSpPr>
          <a:xfrm>
            <a:off x="7525109" y="-1690255"/>
            <a:ext cx="5251324" cy="5303193"/>
            <a:chOff x="7525109" y="-1690255"/>
            <a:chExt cx="5251324" cy="5303193"/>
          </a:xfrm>
        </p:grpSpPr>
        <p:grpSp>
          <p:nvGrpSpPr>
            <p:cNvPr id="16" name="Groep 15">
              <a:extLst>
                <a:ext uri="{FF2B5EF4-FFF2-40B4-BE49-F238E27FC236}">
                  <a16:creationId xmlns:a16="http://schemas.microsoft.com/office/drawing/2014/main" id="{47FBF6AA-46AD-423A-AC9C-50A771924EB9}"/>
                </a:ext>
              </a:extLst>
            </p:cNvPr>
            <p:cNvGrpSpPr/>
            <p:nvPr/>
          </p:nvGrpSpPr>
          <p:grpSpPr>
            <a:xfrm>
              <a:off x="7688826" y="-1524000"/>
              <a:ext cx="4909574" cy="4952999"/>
              <a:chOff x="7688826" y="-1524000"/>
              <a:chExt cx="4909574" cy="4952999"/>
            </a:xfrm>
          </p:grpSpPr>
          <p:sp>
            <p:nvSpPr>
              <p:cNvPr id="15" name="Ovaal 14">
                <a:extLst>
                  <a:ext uri="{FF2B5EF4-FFF2-40B4-BE49-F238E27FC236}">
                    <a16:creationId xmlns:a16="http://schemas.microsoft.com/office/drawing/2014/main" id="{955E57BF-9959-495E-8450-B02BB19BB15C}"/>
                  </a:ext>
                </a:extLst>
              </p:cNvPr>
              <p:cNvSpPr/>
              <p:nvPr/>
            </p:nvSpPr>
            <p:spPr>
              <a:xfrm>
                <a:off x="7688826" y="-1524000"/>
                <a:ext cx="4909574" cy="49529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Afbeelding 7">
                <a:extLst>
                  <a:ext uri="{FF2B5EF4-FFF2-40B4-BE49-F238E27FC236}">
                    <a16:creationId xmlns:a16="http://schemas.microsoft.com/office/drawing/2014/main" id="{4A21CBFA-29A3-4875-AE6A-B3EE49573F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3491" y="165323"/>
                <a:ext cx="3518815" cy="2325225"/>
              </a:xfrm>
              <a:prstGeom prst="rect">
                <a:avLst/>
              </a:prstGeom>
              <a:solidFill>
                <a:schemeClr val="tx1"/>
              </a:solidFill>
            </p:spPr>
          </p:pic>
        </p:grpSp>
        <p:sp>
          <p:nvSpPr>
            <p:cNvPr id="14" name="Cirkel: leeg 13">
              <a:extLst>
                <a:ext uri="{FF2B5EF4-FFF2-40B4-BE49-F238E27FC236}">
                  <a16:creationId xmlns:a16="http://schemas.microsoft.com/office/drawing/2014/main" id="{114649AC-190D-466B-8CB8-FE43810EE2F1}"/>
                </a:ext>
              </a:extLst>
            </p:cNvPr>
            <p:cNvSpPr/>
            <p:nvPr/>
          </p:nvSpPr>
          <p:spPr>
            <a:xfrm>
              <a:off x="7525109" y="-1690255"/>
              <a:ext cx="5251324" cy="5303193"/>
            </a:xfrm>
            <a:prstGeom prst="donut">
              <a:avLst>
                <a:gd name="adj" fmla="val 3279"/>
              </a:avLst>
            </a:prstGeom>
            <a:solidFill>
              <a:srgbClr val="D4D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5742827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0C8F47B-9E61-44FC-AD8A-3F2E3F6B9445}"/>
              </a:ext>
            </a:extLst>
          </p:cNvPr>
          <p:cNvSpPr>
            <a:spLocks noGrp="1"/>
          </p:cNvSpPr>
          <p:nvPr>
            <p:ph type="title"/>
          </p:nvPr>
        </p:nvSpPr>
        <p:spPr>
          <a:xfrm>
            <a:off x="838200" y="164170"/>
            <a:ext cx="10515600" cy="1325563"/>
          </a:xfrm>
        </p:spPr>
        <p:txBody>
          <a:bodyPr/>
          <a:lstStyle/>
          <a:p>
            <a:r>
              <a:rPr lang="en-GB" b="1" dirty="0" err="1">
                <a:solidFill>
                  <a:schemeClr val="bg1"/>
                </a:solidFill>
                <a:latin typeface="Candara" panose="020E0502030303020204" pitchFamily="34" charset="0"/>
              </a:rPr>
              <a:t>Contribuez</a:t>
            </a:r>
            <a:r>
              <a:rPr lang="en-GB" b="1" dirty="0">
                <a:solidFill>
                  <a:schemeClr val="bg1"/>
                </a:solidFill>
                <a:latin typeface="Candara" panose="020E0502030303020204" pitchFamily="34" charset="0"/>
              </a:rPr>
              <a:t> au </a:t>
            </a:r>
            <a:r>
              <a:rPr lang="en-GB" b="1" dirty="0" err="1">
                <a:solidFill>
                  <a:schemeClr val="bg1"/>
                </a:solidFill>
                <a:latin typeface="Candara" panose="020E0502030303020204" pitchFamily="34" charset="0"/>
              </a:rPr>
              <a:t>webinaire</a:t>
            </a:r>
            <a:endParaRPr lang="en-GB" b="1" dirty="0">
              <a:solidFill>
                <a:schemeClr val="bg1"/>
              </a:solidFill>
              <a:latin typeface="Candara" panose="020E0502030303020204" pitchFamily="34" charset="0"/>
            </a:endParaRPr>
          </a:p>
        </p:txBody>
      </p:sp>
      <p:grpSp>
        <p:nvGrpSpPr>
          <p:cNvPr id="7" name="Groep 6">
            <a:extLst>
              <a:ext uri="{FF2B5EF4-FFF2-40B4-BE49-F238E27FC236}">
                <a16:creationId xmlns:a16="http://schemas.microsoft.com/office/drawing/2014/main" id="{C17CC340-BA5C-4EDB-A8EB-CA5430D49BA2}"/>
              </a:ext>
            </a:extLst>
          </p:cNvPr>
          <p:cNvGrpSpPr/>
          <p:nvPr/>
        </p:nvGrpSpPr>
        <p:grpSpPr>
          <a:xfrm>
            <a:off x="10434782" y="5541529"/>
            <a:ext cx="2004291" cy="1902691"/>
            <a:chOff x="10418619" y="5293086"/>
            <a:chExt cx="2004291" cy="1902691"/>
          </a:xfrm>
        </p:grpSpPr>
        <p:sp>
          <p:nvSpPr>
            <p:cNvPr id="3" name="Stroomdiagram: Verbindingslijn 2">
              <a:extLst>
                <a:ext uri="{FF2B5EF4-FFF2-40B4-BE49-F238E27FC236}">
                  <a16:creationId xmlns:a16="http://schemas.microsoft.com/office/drawing/2014/main" id="{83205FAD-2C00-4963-A505-F7BAFD2F6049}"/>
                </a:ext>
              </a:extLst>
            </p:cNvPr>
            <p:cNvSpPr/>
            <p:nvPr/>
          </p:nvSpPr>
          <p:spPr>
            <a:xfrm>
              <a:off x="10520218" y="5384799"/>
              <a:ext cx="1801091" cy="1708727"/>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irkel: leeg 1">
              <a:extLst>
                <a:ext uri="{FF2B5EF4-FFF2-40B4-BE49-F238E27FC236}">
                  <a16:creationId xmlns:a16="http://schemas.microsoft.com/office/drawing/2014/main" id="{02847882-812F-4BC6-8437-9F9E81F65D9B}"/>
                </a:ext>
              </a:extLst>
            </p:cNvPr>
            <p:cNvSpPr/>
            <p:nvPr/>
          </p:nvSpPr>
          <p:spPr>
            <a:xfrm>
              <a:off x="10418619" y="5293086"/>
              <a:ext cx="2004291" cy="1902691"/>
            </a:xfrm>
            <a:prstGeom prst="donut">
              <a:avLst>
                <a:gd name="adj" fmla="val 6058"/>
              </a:avLst>
            </a:prstGeom>
            <a:solidFill>
              <a:srgbClr val="D4D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6" name="Afbeelding 5">
              <a:extLst>
                <a:ext uri="{FF2B5EF4-FFF2-40B4-BE49-F238E27FC236}">
                  <a16:creationId xmlns:a16="http://schemas.microsoft.com/office/drawing/2014/main" id="{F40DD77B-DA06-4BEF-BB96-ECECD36133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9892" y="5614605"/>
              <a:ext cx="1381741" cy="913051"/>
            </a:xfrm>
            <a:prstGeom prst="rect">
              <a:avLst/>
            </a:prstGeom>
          </p:spPr>
        </p:pic>
      </p:grpSp>
      <p:pic>
        <p:nvPicPr>
          <p:cNvPr id="12" name="Image 11">
            <a:extLst>
              <a:ext uri="{FF2B5EF4-FFF2-40B4-BE49-F238E27FC236}">
                <a16:creationId xmlns:a16="http://schemas.microsoft.com/office/drawing/2014/main" id="{AC2E184D-1B58-F149-A555-752604C4C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3172"/>
            <a:ext cx="12192000" cy="5444828"/>
          </a:xfrm>
          <a:prstGeom prst="rect">
            <a:avLst/>
          </a:prstGeom>
        </p:spPr>
      </p:pic>
    </p:spTree>
    <p:extLst>
      <p:ext uri="{BB962C8B-B14F-4D97-AF65-F5344CB8AC3E}">
        <p14:creationId xmlns:p14="http://schemas.microsoft.com/office/powerpoint/2010/main" val="14189640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0C8F47B-9E61-44FC-AD8A-3F2E3F6B9445}"/>
              </a:ext>
            </a:extLst>
          </p:cNvPr>
          <p:cNvSpPr>
            <a:spLocks noGrp="1"/>
          </p:cNvSpPr>
          <p:nvPr>
            <p:ph type="title"/>
          </p:nvPr>
        </p:nvSpPr>
        <p:spPr>
          <a:xfrm>
            <a:off x="838200" y="29206"/>
            <a:ext cx="10515600" cy="1325563"/>
          </a:xfrm>
        </p:spPr>
        <p:txBody>
          <a:bodyPr/>
          <a:lstStyle/>
          <a:p>
            <a:r>
              <a:rPr lang="en-GB" b="1" dirty="0" err="1">
                <a:solidFill>
                  <a:schemeClr val="bg1"/>
                </a:solidFill>
                <a:latin typeface="Candara" panose="020E0502030303020204" pitchFamily="34" charset="0"/>
              </a:rPr>
              <a:t>Contribuez</a:t>
            </a:r>
            <a:r>
              <a:rPr lang="en-GB" b="1" dirty="0">
                <a:solidFill>
                  <a:schemeClr val="bg1"/>
                </a:solidFill>
                <a:latin typeface="Candara" panose="020E0502030303020204" pitchFamily="34" charset="0"/>
              </a:rPr>
              <a:t> au </a:t>
            </a:r>
            <a:r>
              <a:rPr lang="en-GB" b="1" dirty="0" err="1">
                <a:solidFill>
                  <a:schemeClr val="bg1"/>
                </a:solidFill>
                <a:latin typeface="Candara" panose="020E0502030303020204" pitchFamily="34" charset="0"/>
              </a:rPr>
              <a:t>webinaire</a:t>
            </a:r>
            <a:endParaRPr lang="en-GB" b="1" dirty="0">
              <a:solidFill>
                <a:schemeClr val="bg1"/>
              </a:solidFill>
              <a:latin typeface="Candara" panose="020E0502030303020204" pitchFamily="34" charset="0"/>
            </a:endParaRPr>
          </a:p>
        </p:txBody>
      </p:sp>
      <p:grpSp>
        <p:nvGrpSpPr>
          <p:cNvPr id="7" name="Groep 6">
            <a:extLst>
              <a:ext uri="{FF2B5EF4-FFF2-40B4-BE49-F238E27FC236}">
                <a16:creationId xmlns:a16="http://schemas.microsoft.com/office/drawing/2014/main" id="{C17CC340-BA5C-4EDB-A8EB-CA5430D49BA2}"/>
              </a:ext>
            </a:extLst>
          </p:cNvPr>
          <p:cNvGrpSpPr/>
          <p:nvPr/>
        </p:nvGrpSpPr>
        <p:grpSpPr>
          <a:xfrm>
            <a:off x="10434782" y="5541529"/>
            <a:ext cx="2004291" cy="1902691"/>
            <a:chOff x="10418619" y="5293086"/>
            <a:chExt cx="2004291" cy="1902691"/>
          </a:xfrm>
        </p:grpSpPr>
        <p:sp>
          <p:nvSpPr>
            <p:cNvPr id="3" name="Stroomdiagram: Verbindingslijn 2">
              <a:extLst>
                <a:ext uri="{FF2B5EF4-FFF2-40B4-BE49-F238E27FC236}">
                  <a16:creationId xmlns:a16="http://schemas.microsoft.com/office/drawing/2014/main" id="{83205FAD-2C00-4963-A505-F7BAFD2F6049}"/>
                </a:ext>
              </a:extLst>
            </p:cNvPr>
            <p:cNvSpPr/>
            <p:nvPr/>
          </p:nvSpPr>
          <p:spPr>
            <a:xfrm>
              <a:off x="10520218" y="5384799"/>
              <a:ext cx="1801091" cy="1708727"/>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irkel: leeg 1">
              <a:extLst>
                <a:ext uri="{FF2B5EF4-FFF2-40B4-BE49-F238E27FC236}">
                  <a16:creationId xmlns:a16="http://schemas.microsoft.com/office/drawing/2014/main" id="{02847882-812F-4BC6-8437-9F9E81F65D9B}"/>
                </a:ext>
              </a:extLst>
            </p:cNvPr>
            <p:cNvSpPr/>
            <p:nvPr/>
          </p:nvSpPr>
          <p:spPr>
            <a:xfrm>
              <a:off x="10418619" y="5293086"/>
              <a:ext cx="2004291" cy="1902691"/>
            </a:xfrm>
            <a:prstGeom prst="donut">
              <a:avLst>
                <a:gd name="adj" fmla="val 6058"/>
              </a:avLst>
            </a:prstGeom>
            <a:solidFill>
              <a:srgbClr val="D4D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6" name="Afbeelding 5">
              <a:extLst>
                <a:ext uri="{FF2B5EF4-FFF2-40B4-BE49-F238E27FC236}">
                  <a16:creationId xmlns:a16="http://schemas.microsoft.com/office/drawing/2014/main" id="{F40DD77B-DA06-4BEF-BB96-ECECD36133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9892" y="5614605"/>
              <a:ext cx="1381741" cy="913051"/>
            </a:xfrm>
            <a:prstGeom prst="rect">
              <a:avLst/>
            </a:prstGeom>
          </p:spPr>
        </p:pic>
      </p:grpSp>
      <p:pic>
        <p:nvPicPr>
          <p:cNvPr id="9" name="Image 8">
            <a:extLst>
              <a:ext uri="{FF2B5EF4-FFF2-40B4-BE49-F238E27FC236}">
                <a16:creationId xmlns:a16="http://schemas.microsoft.com/office/drawing/2014/main" id="{9860B554-BA64-9D4D-AAF2-58BF8460ED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31898"/>
            <a:ext cx="12192000" cy="5126102"/>
          </a:xfrm>
          <a:prstGeom prst="rect">
            <a:avLst/>
          </a:prstGeom>
        </p:spPr>
      </p:pic>
    </p:spTree>
    <p:extLst>
      <p:ext uri="{BB962C8B-B14F-4D97-AF65-F5344CB8AC3E}">
        <p14:creationId xmlns:p14="http://schemas.microsoft.com/office/powerpoint/2010/main" val="21364504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0C8F47B-9E61-44FC-AD8A-3F2E3F6B9445}"/>
              </a:ext>
            </a:extLst>
          </p:cNvPr>
          <p:cNvSpPr>
            <a:spLocks noGrp="1"/>
          </p:cNvSpPr>
          <p:nvPr>
            <p:ph type="title"/>
          </p:nvPr>
        </p:nvSpPr>
        <p:spPr/>
        <p:txBody>
          <a:bodyPr/>
          <a:lstStyle/>
          <a:p>
            <a:r>
              <a:rPr lang="en-GB" b="1" dirty="0">
                <a:solidFill>
                  <a:schemeClr val="bg1"/>
                </a:solidFill>
                <a:latin typeface="Candara" panose="020E0502030303020204" pitchFamily="34" charset="0"/>
              </a:rPr>
              <a:t>Background de </a:t>
            </a:r>
            <a:r>
              <a:rPr lang="en-GB" b="1" dirty="0" err="1">
                <a:solidFill>
                  <a:schemeClr val="bg1"/>
                </a:solidFill>
                <a:latin typeface="Candara" panose="020E0502030303020204" pitchFamily="34" charset="0"/>
              </a:rPr>
              <a:t>l’étude</a:t>
            </a:r>
            <a:endParaRPr lang="en-GB" b="1" dirty="0">
              <a:solidFill>
                <a:schemeClr val="bg1"/>
              </a:solidFill>
              <a:latin typeface="Candara" panose="020E0502030303020204" pitchFamily="34" charset="0"/>
            </a:endParaRPr>
          </a:p>
        </p:txBody>
      </p:sp>
      <p:sp>
        <p:nvSpPr>
          <p:cNvPr id="9" name="Content Placeholder 8">
            <a:extLst>
              <a:ext uri="{FF2B5EF4-FFF2-40B4-BE49-F238E27FC236}">
                <a16:creationId xmlns:a16="http://schemas.microsoft.com/office/drawing/2014/main" id="{07E0925D-7ABC-4628-86D2-848DAC72DC3B}"/>
              </a:ext>
            </a:extLst>
          </p:cNvPr>
          <p:cNvSpPr>
            <a:spLocks noGrp="1"/>
          </p:cNvSpPr>
          <p:nvPr>
            <p:ph idx="1"/>
          </p:nvPr>
        </p:nvSpPr>
        <p:spPr/>
        <p:txBody>
          <a:bodyPr>
            <a:normAutofit/>
          </a:bodyPr>
          <a:lstStyle/>
          <a:p>
            <a:r>
              <a:rPr lang="fr-FR" dirty="0">
                <a:solidFill>
                  <a:schemeClr val="bg1"/>
                </a:solidFill>
                <a:latin typeface="+mj-lt"/>
              </a:rPr>
              <a:t>Dans de nombreux pays, les écoles ont fermé puis réouvert à la hâte</a:t>
            </a:r>
          </a:p>
          <a:p>
            <a:r>
              <a:rPr lang="fr-FR" dirty="0">
                <a:solidFill>
                  <a:schemeClr val="bg1"/>
                </a:solidFill>
                <a:latin typeface="+mj-lt"/>
              </a:rPr>
              <a:t>En mai 2020, l’épidémie de COVID-19 s'était répandu en Asie, était particulièrement répandu en Europe mais venait à peine de pénétrer en Afrique et en Amérique</a:t>
            </a:r>
          </a:p>
          <a:p>
            <a:r>
              <a:rPr lang="fr-FR" dirty="0">
                <a:solidFill>
                  <a:schemeClr val="bg1"/>
                </a:solidFill>
                <a:latin typeface="+mj-lt"/>
              </a:rPr>
              <a:t>L'intérêt de cette enquête était de recueillir les points de vue des professionnels du domaine - témoignages de terrain sur la réouverture éventuelle ou non d'écoles dans différents pays et sur les succès et les difficultés rencontrés pour y parvenir</a:t>
            </a:r>
            <a:endParaRPr lang="en-GB" dirty="0">
              <a:solidFill>
                <a:schemeClr val="bg1"/>
              </a:solidFill>
              <a:latin typeface="+mj-lt"/>
            </a:endParaRPr>
          </a:p>
        </p:txBody>
      </p:sp>
      <p:grpSp>
        <p:nvGrpSpPr>
          <p:cNvPr id="7" name="Groep 6">
            <a:extLst>
              <a:ext uri="{FF2B5EF4-FFF2-40B4-BE49-F238E27FC236}">
                <a16:creationId xmlns:a16="http://schemas.microsoft.com/office/drawing/2014/main" id="{C17CC340-BA5C-4EDB-A8EB-CA5430D49BA2}"/>
              </a:ext>
            </a:extLst>
          </p:cNvPr>
          <p:cNvGrpSpPr/>
          <p:nvPr/>
        </p:nvGrpSpPr>
        <p:grpSpPr>
          <a:xfrm>
            <a:off x="10434782" y="5541529"/>
            <a:ext cx="2004291" cy="1902691"/>
            <a:chOff x="10418619" y="5293086"/>
            <a:chExt cx="2004291" cy="1902691"/>
          </a:xfrm>
        </p:grpSpPr>
        <p:sp>
          <p:nvSpPr>
            <p:cNvPr id="3" name="Stroomdiagram: Verbindingslijn 2">
              <a:extLst>
                <a:ext uri="{FF2B5EF4-FFF2-40B4-BE49-F238E27FC236}">
                  <a16:creationId xmlns:a16="http://schemas.microsoft.com/office/drawing/2014/main" id="{83205FAD-2C00-4963-A505-F7BAFD2F6049}"/>
                </a:ext>
              </a:extLst>
            </p:cNvPr>
            <p:cNvSpPr/>
            <p:nvPr/>
          </p:nvSpPr>
          <p:spPr>
            <a:xfrm>
              <a:off x="10520218" y="5384799"/>
              <a:ext cx="1801091" cy="1708727"/>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irkel: leeg 1">
              <a:extLst>
                <a:ext uri="{FF2B5EF4-FFF2-40B4-BE49-F238E27FC236}">
                  <a16:creationId xmlns:a16="http://schemas.microsoft.com/office/drawing/2014/main" id="{02847882-812F-4BC6-8437-9F9E81F65D9B}"/>
                </a:ext>
              </a:extLst>
            </p:cNvPr>
            <p:cNvSpPr/>
            <p:nvPr/>
          </p:nvSpPr>
          <p:spPr>
            <a:xfrm>
              <a:off x="10418619" y="5293086"/>
              <a:ext cx="2004291" cy="1902691"/>
            </a:xfrm>
            <a:prstGeom prst="donut">
              <a:avLst>
                <a:gd name="adj" fmla="val 6058"/>
              </a:avLst>
            </a:prstGeom>
            <a:solidFill>
              <a:srgbClr val="D4D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6" name="Afbeelding 5">
              <a:extLst>
                <a:ext uri="{FF2B5EF4-FFF2-40B4-BE49-F238E27FC236}">
                  <a16:creationId xmlns:a16="http://schemas.microsoft.com/office/drawing/2014/main" id="{F40DD77B-DA06-4BEF-BB96-ECECD36133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9892" y="5614605"/>
              <a:ext cx="1381741" cy="913051"/>
            </a:xfrm>
            <a:prstGeom prst="rect">
              <a:avLst/>
            </a:prstGeom>
          </p:spPr>
        </p:pic>
      </p:grpSp>
    </p:spTree>
    <p:extLst>
      <p:ext uri="{BB962C8B-B14F-4D97-AF65-F5344CB8AC3E}">
        <p14:creationId xmlns:p14="http://schemas.microsoft.com/office/powerpoint/2010/main" val="22054456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DE8BB-B86D-47B6-AD95-7B25FEF6D002}"/>
              </a:ext>
            </a:extLst>
          </p:cNvPr>
          <p:cNvSpPr>
            <a:spLocks noGrp="1"/>
          </p:cNvSpPr>
          <p:nvPr>
            <p:ph type="title"/>
          </p:nvPr>
        </p:nvSpPr>
        <p:spPr/>
        <p:txBody>
          <a:bodyPr/>
          <a:lstStyle/>
          <a:p>
            <a:r>
              <a:rPr lang="en-GB" b="1" dirty="0">
                <a:solidFill>
                  <a:schemeClr val="bg1"/>
                </a:solidFill>
                <a:latin typeface="Candara" panose="020E0502030303020204" pitchFamily="34" charset="0"/>
              </a:rPr>
              <a:t>Les </a:t>
            </a:r>
            <a:r>
              <a:rPr lang="en-GB" b="1" dirty="0" err="1">
                <a:solidFill>
                  <a:schemeClr val="bg1"/>
                </a:solidFill>
                <a:latin typeface="Candara" panose="020E0502030303020204" pitchFamily="34" charset="0"/>
              </a:rPr>
              <a:t>réponses</a:t>
            </a:r>
            <a:endParaRPr lang="en-GB" b="1" dirty="0">
              <a:solidFill>
                <a:schemeClr val="bg1"/>
              </a:solidFill>
              <a:latin typeface="Candara" panose="020E0502030303020204" pitchFamily="34" charset="0"/>
            </a:endParaRPr>
          </a:p>
        </p:txBody>
      </p:sp>
      <p:pic>
        <p:nvPicPr>
          <p:cNvPr id="12" name="Content Placeholder 5">
            <a:extLst>
              <a:ext uri="{FF2B5EF4-FFF2-40B4-BE49-F238E27FC236}">
                <a16:creationId xmlns:a16="http://schemas.microsoft.com/office/drawing/2014/main" id="{30685D45-15D5-4B5D-889E-155D58A0385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37928" y="1387928"/>
            <a:ext cx="7894863" cy="5025799"/>
          </a:xfrm>
          <a:prstGeom prst="rect">
            <a:avLst/>
          </a:prstGeom>
        </p:spPr>
      </p:pic>
      <p:sp>
        <p:nvSpPr>
          <p:cNvPr id="13" name="TextBox 12">
            <a:extLst>
              <a:ext uri="{FF2B5EF4-FFF2-40B4-BE49-F238E27FC236}">
                <a16:creationId xmlns:a16="http://schemas.microsoft.com/office/drawing/2014/main" id="{73059302-AA5B-441E-B0DA-837263E9AE2D}"/>
              </a:ext>
            </a:extLst>
          </p:cNvPr>
          <p:cNvSpPr txBox="1"/>
          <p:nvPr/>
        </p:nvSpPr>
        <p:spPr>
          <a:xfrm>
            <a:off x="1436915" y="6413727"/>
            <a:ext cx="7894863" cy="230832"/>
          </a:xfrm>
          <a:prstGeom prst="rect">
            <a:avLst/>
          </a:prstGeom>
          <a:noFill/>
        </p:spPr>
        <p:txBody>
          <a:bodyPr wrap="square" rtlCol="0">
            <a:spAutoFit/>
          </a:bodyPr>
          <a:lstStyle/>
          <a:p>
            <a:r>
              <a:rPr lang="en-GB" sz="900" dirty="0">
                <a:solidFill>
                  <a:schemeClr val="bg1"/>
                </a:solidFill>
                <a:hlinkClick r:id="rId3" tooltip="http://www.createdebate.com/debate/show/All_things_work_together_for_the_good_of_those_who_love_God">
                  <a:extLst>
                    <a:ext uri="{A12FA001-AC4F-418D-AE19-62706E023703}">
                      <ahyp:hlinkClr xmlns:ahyp="http://schemas.microsoft.com/office/drawing/2018/hyperlinkcolor" val="tx"/>
                    </a:ext>
                  </a:extLst>
                </a:hlinkClick>
              </a:rPr>
              <a:t>This Photo</a:t>
            </a:r>
            <a:r>
              <a:rPr lang="en-GB" sz="900" dirty="0">
                <a:solidFill>
                  <a:schemeClr val="bg1"/>
                </a:solidFill>
              </a:rPr>
              <a:t> by Unknown Author is licensed under </a:t>
            </a:r>
            <a:r>
              <a:rPr lang="en-GB" sz="900" dirty="0">
                <a:solidFill>
                  <a:schemeClr val="bg1"/>
                </a:solidFill>
                <a:hlinkClick r:id="rId4" tooltip="https://creativecommons.org/licenses/by/3.0/">
                  <a:extLst>
                    <a:ext uri="{A12FA001-AC4F-418D-AE19-62706E023703}">
                      <ahyp:hlinkClr xmlns:ahyp="http://schemas.microsoft.com/office/drawing/2018/hyperlinkcolor" val="tx"/>
                    </a:ext>
                  </a:extLst>
                </a:hlinkClick>
              </a:rPr>
              <a:t>CC BY</a:t>
            </a:r>
            <a:endParaRPr lang="en-GB" sz="900" dirty="0">
              <a:solidFill>
                <a:schemeClr val="bg1"/>
              </a:solidFill>
            </a:endParaRPr>
          </a:p>
        </p:txBody>
      </p:sp>
      <p:sp>
        <p:nvSpPr>
          <p:cNvPr id="14" name="Oval 13">
            <a:extLst>
              <a:ext uri="{FF2B5EF4-FFF2-40B4-BE49-F238E27FC236}">
                <a16:creationId xmlns:a16="http://schemas.microsoft.com/office/drawing/2014/main" id="{A468A396-9F16-469F-B3F0-709A7AC83F1D}"/>
              </a:ext>
            </a:extLst>
          </p:cNvPr>
          <p:cNvSpPr/>
          <p:nvPr/>
        </p:nvSpPr>
        <p:spPr>
          <a:xfrm>
            <a:off x="5223263" y="3425117"/>
            <a:ext cx="138792" cy="155122"/>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FFFB361B-5156-4457-B7C8-AA57BA26E32A}"/>
              </a:ext>
            </a:extLst>
          </p:cNvPr>
          <p:cNvSpPr/>
          <p:nvPr/>
        </p:nvSpPr>
        <p:spPr>
          <a:xfrm>
            <a:off x="9213137" y="2705440"/>
            <a:ext cx="138792" cy="15512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FBD166EE-F450-4D2D-9E62-4CF4C20BC4B5}"/>
              </a:ext>
            </a:extLst>
          </p:cNvPr>
          <p:cNvSpPr/>
          <p:nvPr/>
        </p:nvSpPr>
        <p:spPr>
          <a:xfrm>
            <a:off x="5150103" y="4425508"/>
            <a:ext cx="138792" cy="155122"/>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EA1EB78E-E2A2-4D23-9CE6-15718F258A3D}"/>
              </a:ext>
            </a:extLst>
          </p:cNvPr>
          <p:cNvSpPr/>
          <p:nvPr/>
        </p:nvSpPr>
        <p:spPr>
          <a:xfrm>
            <a:off x="4546544" y="3771899"/>
            <a:ext cx="138792" cy="15512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16C010CD-B7BC-4088-B207-FBD3AD6836A8}"/>
              </a:ext>
            </a:extLst>
          </p:cNvPr>
          <p:cNvSpPr/>
          <p:nvPr/>
        </p:nvSpPr>
        <p:spPr>
          <a:xfrm>
            <a:off x="3224049" y="4007303"/>
            <a:ext cx="138792" cy="155122"/>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6C64FC16-B245-4183-A6FD-43E715B0A070}"/>
              </a:ext>
            </a:extLst>
          </p:cNvPr>
          <p:cNvSpPr/>
          <p:nvPr/>
        </p:nvSpPr>
        <p:spPr>
          <a:xfrm>
            <a:off x="5179827" y="4865918"/>
            <a:ext cx="138792" cy="155122"/>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F03A4C23-2BBE-47A8-BBA7-573E44DD42A3}"/>
              </a:ext>
            </a:extLst>
          </p:cNvPr>
          <p:cNvSpPr/>
          <p:nvPr/>
        </p:nvSpPr>
        <p:spPr>
          <a:xfrm>
            <a:off x="5000627" y="4965820"/>
            <a:ext cx="138792" cy="155122"/>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51175AC0-18A4-4EBF-A686-881DDC643E17}"/>
              </a:ext>
            </a:extLst>
          </p:cNvPr>
          <p:cNvSpPr/>
          <p:nvPr/>
        </p:nvSpPr>
        <p:spPr>
          <a:xfrm>
            <a:off x="5204734" y="4763823"/>
            <a:ext cx="138792" cy="155122"/>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28B60D12-68D2-43BC-8C44-537C4179F0F9}"/>
              </a:ext>
            </a:extLst>
          </p:cNvPr>
          <p:cNvSpPr/>
          <p:nvPr/>
        </p:nvSpPr>
        <p:spPr>
          <a:xfrm>
            <a:off x="5035794" y="4661727"/>
            <a:ext cx="138792" cy="15512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AA073424-D656-474D-B79C-07A53E6E42E7}"/>
              </a:ext>
            </a:extLst>
          </p:cNvPr>
          <p:cNvSpPr/>
          <p:nvPr/>
        </p:nvSpPr>
        <p:spPr>
          <a:xfrm>
            <a:off x="6921590" y="4162425"/>
            <a:ext cx="138792" cy="15512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D172B6CB-9F41-4DFE-8186-5E31267D5443}"/>
              </a:ext>
            </a:extLst>
          </p:cNvPr>
          <p:cNvSpPr/>
          <p:nvPr/>
        </p:nvSpPr>
        <p:spPr>
          <a:xfrm>
            <a:off x="6067109" y="4046182"/>
            <a:ext cx="138792" cy="155122"/>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1847AA9B-527D-453B-9672-127A9E93C0F5}"/>
              </a:ext>
            </a:extLst>
          </p:cNvPr>
          <p:cNvSpPr/>
          <p:nvPr/>
        </p:nvSpPr>
        <p:spPr>
          <a:xfrm>
            <a:off x="5025998" y="3559181"/>
            <a:ext cx="138792" cy="155122"/>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9BF20862-81DB-4BAF-B92A-9CDF4C0A396F}"/>
              </a:ext>
            </a:extLst>
          </p:cNvPr>
          <p:cNvSpPr/>
          <p:nvPr/>
        </p:nvSpPr>
        <p:spPr>
          <a:xfrm>
            <a:off x="3748773" y="4584166"/>
            <a:ext cx="138792" cy="155122"/>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E939AA5D-56A1-470E-8C0D-2E1A63769AAC}"/>
              </a:ext>
            </a:extLst>
          </p:cNvPr>
          <p:cNvSpPr/>
          <p:nvPr/>
        </p:nvSpPr>
        <p:spPr>
          <a:xfrm>
            <a:off x="3138688" y="4414158"/>
            <a:ext cx="138792" cy="155122"/>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4A7E02E1-F2BA-4B62-AC65-5E1236516A29}"/>
              </a:ext>
            </a:extLst>
          </p:cNvPr>
          <p:cNvSpPr/>
          <p:nvPr/>
        </p:nvSpPr>
        <p:spPr>
          <a:xfrm>
            <a:off x="4365996" y="3952140"/>
            <a:ext cx="138792" cy="15512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CC2303A6-5D88-4A5D-AFC6-85AC14C87D57}"/>
              </a:ext>
            </a:extLst>
          </p:cNvPr>
          <p:cNvSpPr/>
          <p:nvPr/>
        </p:nvSpPr>
        <p:spPr>
          <a:xfrm>
            <a:off x="4898155" y="3481620"/>
            <a:ext cx="138792" cy="15512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C78226B2-AC91-4C09-9250-844DE81AD124}"/>
              </a:ext>
            </a:extLst>
          </p:cNvPr>
          <p:cNvSpPr/>
          <p:nvPr/>
        </p:nvSpPr>
        <p:spPr>
          <a:xfrm>
            <a:off x="5025998" y="3689052"/>
            <a:ext cx="138792" cy="15512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70E8F266-0EBE-4B66-8EA0-1FCC0FFE528E}"/>
              </a:ext>
            </a:extLst>
          </p:cNvPr>
          <p:cNvSpPr/>
          <p:nvPr/>
        </p:nvSpPr>
        <p:spPr>
          <a:xfrm>
            <a:off x="7767289" y="4788357"/>
            <a:ext cx="138792" cy="15512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9978BE53-F5CA-4AC4-92ED-6ED1F57D10F8}"/>
              </a:ext>
            </a:extLst>
          </p:cNvPr>
          <p:cNvSpPr/>
          <p:nvPr/>
        </p:nvSpPr>
        <p:spPr>
          <a:xfrm>
            <a:off x="4713320" y="3763734"/>
            <a:ext cx="138792" cy="15512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89735FFE-8CB0-482A-ADF5-797E4B0A96C2}"/>
              </a:ext>
            </a:extLst>
          </p:cNvPr>
          <p:cNvSpPr/>
          <p:nvPr/>
        </p:nvSpPr>
        <p:spPr>
          <a:xfrm>
            <a:off x="2758367" y="3507749"/>
            <a:ext cx="138792" cy="15512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69CB3D26-3CB1-4AF3-8E41-5AB0A2EA52DA}"/>
              </a:ext>
            </a:extLst>
          </p:cNvPr>
          <p:cNvSpPr/>
          <p:nvPr/>
        </p:nvSpPr>
        <p:spPr>
          <a:xfrm>
            <a:off x="4974440" y="3396590"/>
            <a:ext cx="138792" cy="15512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E0FF7382-46FD-4E0C-9753-383647E77155}"/>
              </a:ext>
            </a:extLst>
          </p:cNvPr>
          <p:cNvSpPr/>
          <p:nvPr/>
        </p:nvSpPr>
        <p:spPr>
          <a:xfrm>
            <a:off x="4653527" y="3481620"/>
            <a:ext cx="138792" cy="15512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12A18BA3-8836-43BE-8117-4A7B8811CDAA}"/>
              </a:ext>
            </a:extLst>
          </p:cNvPr>
          <p:cNvSpPr/>
          <p:nvPr/>
        </p:nvSpPr>
        <p:spPr>
          <a:xfrm>
            <a:off x="6166459" y="4252364"/>
            <a:ext cx="138792" cy="15512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8F5A6DEC-4875-473C-817E-5C9557EEDDFF}"/>
              </a:ext>
            </a:extLst>
          </p:cNvPr>
          <p:cNvSpPr/>
          <p:nvPr/>
        </p:nvSpPr>
        <p:spPr>
          <a:xfrm>
            <a:off x="6756913" y="2960535"/>
            <a:ext cx="138792" cy="15512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DA8E613E-249B-4E83-89CF-E0B2616CC0E9}"/>
              </a:ext>
            </a:extLst>
          </p:cNvPr>
          <p:cNvSpPr/>
          <p:nvPr/>
        </p:nvSpPr>
        <p:spPr>
          <a:xfrm>
            <a:off x="5070023" y="3066918"/>
            <a:ext cx="138792" cy="15512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48065926-30E5-45FB-8F96-21EBE2C0C403}"/>
              </a:ext>
            </a:extLst>
          </p:cNvPr>
          <p:cNvSpPr/>
          <p:nvPr/>
        </p:nvSpPr>
        <p:spPr>
          <a:xfrm>
            <a:off x="4537316" y="3262626"/>
            <a:ext cx="138792" cy="15512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02EB5DA2-CC2C-4F18-AC29-065EEF02444D}"/>
              </a:ext>
            </a:extLst>
          </p:cNvPr>
          <p:cNvSpPr/>
          <p:nvPr/>
        </p:nvSpPr>
        <p:spPr>
          <a:xfrm>
            <a:off x="4517781" y="3567794"/>
            <a:ext cx="138792" cy="15512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3E996733-AA0A-4A52-98BF-53FBFBA79A84}"/>
              </a:ext>
            </a:extLst>
          </p:cNvPr>
          <p:cNvSpPr/>
          <p:nvPr/>
        </p:nvSpPr>
        <p:spPr>
          <a:xfrm>
            <a:off x="4846553" y="3370730"/>
            <a:ext cx="138792" cy="15512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51108B42-ED9C-40C5-A690-4F6140FBEDE2}"/>
              </a:ext>
            </a:extLst>
          </p:cNvPr>
          <p:cNvSpPr/>
          <p:nvPr/>
        </p:nvSpPr>
        <p:spPr>
          <a:xfrm>
            <a:off x="7084275" y="4818631"/>
            <a:ext cx="138792" cy="15512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6311AC9D-62D4-400A-8FE2-9EFA9AED5DAE}"/>
              </a:ext>
            </a:extLst>
          </p:cNvPr>
          <p:cNvSpPr/>
          <p:nvPr/>
        </p:nvSpPr>
        <p:spPr>
          <a:xfrm>
            <a:off x="9213129" y="1986643"/>
            <a:ext cx="138792" cy="15512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FC87A493-EDB8-4882-A726-EDF94E74C15C}"/>
              </a:ext>
            </a:extLst>
          </p:cNvPr>
          <p:cNvSpPr/>
          <p:nvPr/>
        </p:nvSpPr>
        <p:spPr>
          <a:xfrm>
            <a:off x="5397716" y="4243122"/>
            <a:ext cx="138792" cy="15512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32E28894-B423-4D55-A9FA-ED6841E0C1A6}"/>
              </a:ext>
            </a:extLst>
          </p:cNvPr>
          <p:cNvSpPr/>
          <p:nvPr/>
        </p:nvSpPr>
        <p:spPr>
          <a:xfrm>
            <a:off x="4765222" y="4255201"/>
            <a:ext cx="138792" cy="15512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D1F0A087-D480-4C45-B7BA-8B3214A6612D}"/>
              </a:ext>
            </a:extLst>
          </p:cNvPr>
          <p:cNvSpPr/>
          <p:nvPr/>
        </p:nvSpPr>
        <p:spPr>
          <a:xfrm>
            <a:off x="7142667" y="4407486"/>
            <a:ext cx="138792" cy="15512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B12CCAC4-15DA-4EBA-8207-F01FAACDDDA6}"/>
              </a:ext>
            </a:extLst>
          </p:cNvPr>
          <p:cNvSpPr/>
          <p:nvPr/>
        </p:nvSpPr>
        <p:spPr>
          <a:xfrm>
            <a:off x="5585340" y="3968621"/>
            <a:ext cx="138792" cy="15512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993BB0C5-0B0A-44CA-9A5C-7D00AD0CC353}"/>
              </a:ext>
            </a:extLst>
          </p:cNvPr>
          <p:cNvSpPr/>
          <p:nvPr/>
        </p:nvSpPr>
        <p:spPr>
          <a:xfrm>
            <a:off x="5135338" y="3891870"/>
            <a:ext cx="138792" cy="15512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1B79136C-D046-4DCC-A613-1AC330E7AE73}"/>
              </a:ext>
            </a:extLst>
          </p:cNvPr>
          <p:cNvSpPr/>
          <p:nvPr/>
        </p:nvSpPr>
        <p:spPr>
          <a:xfrm>
            <a:off x="5433138" y="3567794"/>
            <a:ext cx="138792" cy="15512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BD5B9CC3-1323-4DC9-BC3D-DF0DEAD0A534}"/>
              </a:ext>
            </a:extLst>
          </p:cNvPr>
          <p:cNvSpPr/>
          <p:nvPr/>
        </p:nvSpPr>
        <p:spPr>
          <a:xfrm>
            <a:off x="4845120" y="3655854"/>
            <a:ext cx="138792" cy="15512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2FCDCA04-267B-430A-AB17-DE66810CA5FB}"/>
              </a:ext>
            </a:extLst>
          </p:cNvPr>
          <p:cNvSpPr/>
          <p:nvPr/>
        </p:nvSpPr>
        <p:spPr>
          <a:xfrm>
            <a:off x="4399419" y="3356701"/>
            <a:ext cx="138792" cy="15512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82222635-6C6A-4D82-98E2-D1C427034986}"/>
              </a:ext>
            </a:extLst>
          </p:cNvPr>
          <p:cNvSpPr/>
          <p:nvPr/>
        </p:nvSpPr>
        <p:spPr>
          <a:xfrm>
            <a:off x="9213124" y="2336499"/>
            <a:ext cx="138792" cy="15512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6BC94196-8971-4FB3-883D-DCF042534B65}"/>
              </a:ext>
            </a:extLst>
          </p:cNvPr>
          <p:cNvSpPr txBox="1"/>
          <p:nvPr/>
        </p:nvSpPr>
        <p:spPr>
          <a:xfrm>
            <a:off x="9331778" y="1720920"/>
            <a:ext cx="2690594" cy="1295868"/>
          </a:xfrm>
          <a:prstGeom prst="rect">
            <a:avLst/>
          </a:prstGeom>
          <a:noFill/>
        </p:spPr>
        <p:txBody>
          <a:bodyPr wrap="square" rtlCol="0">
            <a:spAutoFit/>
          </a:bodyPr>
          <a:lstStyle/>
          <a:p>
            <a:pPr>
              <a:lnSpc>
                <a:spcPct val="150000"/>
              </a:lnSpc>
            </a:pPr>
            <a:r>
              <a:rPr lang="en-GB" dirty="0" err="1">
                <a:solidFill>
                  <a:schemeClr val="bg1"/>
                </a:solidFill>
                <a:latin typeface="+mj-lt"/>
              </a:rPr>
              <a:t>Protocole</a:t>
            </a:r>
            <a:r>
              <a:rPr lang="en-GB" dirty="0">
                <a:solidFill>
                  <a:schemeClr val="bg1"/>
                </a:solidFill>
                <a:latin typeface="+mj-lt"/>
              </a:rPr>
              <a:t> national/</a:t>
            </a:r>
            <a:r>
              <a:rPr lang="en-GB" dirty="0" err="1">
                <a:solidFill>
                  <a:schemeClr val="bg1"/>
                </a:solidFill>
                <a:latin typeface="+mj-lt"/>
              </a:rPr>
              <a:t>régional</a:t>
            </a:r>
            <a:endParaRPr lang="en-GB" dirty="0">
              <a:solidFill>
                <a:schemeClr val="bg1"/>
              </a:solidFill>
              <a:latin typeface="+mj-lt"/>
            </a:endParaRPr>
          </a:p>
          <a:p>
            <a:pPr>
              <a:lnSpc>
                <a:spcPct val="150000"/>
              </a:lnSpc>
            </a:pPr>
            <a:r>
              <a:rPr lang="en-GB" dirty="0">
                <a:solidFill>
                  <a:schemeClr val="bg1"/>
                </a:solidFill>
                <a:latin typeface="+mj-lt"/>
              </a:rPr>
              <a:t>Pas de </a:t>
            </a:r>
            <a:r>
              <a:rPr lang="en-GB" dirty="0" err="1">
                <a:solidFill>
                  <a:schemeClr val="bg1"/>
                </a:solidFill>
                <a:latin typeface="+mj-lt"/>
              </a:rPr>
              <a:t>protocole</a:t>
            </a:r>
            <a:r>
              <a:rPr lang="en-GB" dirty="0">
                <a:solidFill>
                  <a:schemeClr val="bg1"/>
                </a:solidFill>
                <a:latin typeface="+mj-lt"/>
              </a:rPr>
              <a:t>(22)</a:t>
            </a:r>
          </a:p>
          <a:p>
            <a:pPr>
              <a:lnSpc>
                <a:spcPct val="150000"/>
              </a:lnSpc>
            </a:pPr>
            <a:r>
              <a:rPr lang="en-GB" dirty="0">
                <a:solidFill>
                  <a:schemeClr val="bg1"/>
                </a:solidFill>
                <a:latin typeface="+mj-lt"/>
              </a:rPr>
              <a:t>Pas de </a:t>
            </a:r>
            <a:r>
              <a:rPr lang="en-GB" dirty="0" err="1">
                <a:solidFill>
                  <a:schemeClr val="bg1"/>
                </a:solidFill>
                <a:latin typeface="+mj-lt"/>
              </a:rPr>
              <a:t>fermeture</a:t>
            </a:r>
            <a:r>
              <a:rPr lang="en-GB" dirty="0">
                <a:solidFill>
                  <a:schemeClr val="bg1"/>
                </a:solidFill>
                <a:latin typeface="+mj-lt"/>
              </a:rPr>
              <a:t> (1)</a:t>
            </a:r>
          </a:p>
        </p:txBody>
      </p:sp>
      <p:sp>
        <p:nvSpPr>
          <p:cNvPr id="55" name="Oval 54">
            <a:extLst>
              <a:ext uri="{FF2B5EF4-FFF2-40B4-BE49-F238E27FC236}">
                <a16:creationId xmlns:a16="http://schemas.microsoft.com/office/drawing/2014/main" id="{AB6760F9-54D2-48FA-B365-1C0896FA900A}"/>
              </a:ext>
            </a:extLst>
          </p:cNvPr>
          <p:cNvSpPr/>
          <p:nvPr/>
        </p:nvSpPr>
        <p:spPr>
          <a:xfrm>
            <a:off x="5315886" y="3826741"/>
            <a:ext cx="138792" cy="15512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84338AE5-3A91-40AD-8331-F8966C3EC54D}"/>
              </a:ext>
            </a:extLst>
          </p:cNvPr>
          <p:cNvSpPr/>
          <p:nvPr/>
        </p:nvSpPr>
        <p:spPr>
          <a:xfrm>
            <a:off x="4237097" y="3027821"/>
            <a:ext cx="138792" cy="15512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8F5A6DEC-4875-473C-817E-5C9557EEDDFF}"/>
              </a:ext>
            </a:extLst>
          </p:cNvPr>
          <p:cNvSpPr/>
          <p:nvPr/>
        </p:nvSpPr>
        <p:spPr>
          <a:xfrm>
            <a:off x="4795359" y="3446224"/>
            <a:ext cx="138792" cy="15512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8" name="Oval 57">
            <a:extLst>
              <a:ext uri="{FF2B5EF4-FFF2-40B4-BE49-F238E27FC236}">
                <a16:creationId xmlns:a16="http://schemas.microsoft.com/office/drawing/2014/main" id="{8F5A6DEC-4875-473C-817E-5C9557EEDDFF}"/>
              </a:ext>
            </a:extLst>
          </p:cNvPr>
          <p:cNvSpPr/>
          <p:nvPr/>
        </p:nvSpPr>
        <p:spPr>
          <a:xfrm>
            <a:off x="4429393" y="3656691"/>
            <a:ext cx="138792" cy="15512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60" name="Groep 59">
            <a:extLst>
              <a:ext uri="{FF2B5EF4-FFF2-40B4-BE49-F238E27FC236}">
                <a16:creationId xmlns:a16="http://schemas.microsoft.com/office/drawing/2014/main" id="{F0E37D2F-3433-4E60-82A8-57404DCB529D}"/>
              </a:ext>
            </a:extLst>
          </p:cNvPr>
          <p:cNvGrpSpPr/>
          <p:nvPr/>
        </p:nvGrpSpPr>
        <p:grpSpPr>
          <a:xfrm>
            <a:off x="10434782" y="5541529"/>
            <a:ext cx="2004291" cy="1902691"/>
            <a:chOff x="10418619" y="5293086"/>
            <a:chExt cx="2004291" cy="1902691"/>
          </a:xfrm>
        </p:grpSpPr>
        <p:sp>
          <p:nvSpPr>
            <p:cNvPr id="61" name="Stroomdiagram: Verbindingslijn 60">
              <a:extLst>
                <a:ext uri="{FF2B5EF4-FFF2-40B4-BE49-F238E27FC236}">
                  <a16:creationId xmlns:a16="http://schemas.microsoft.com/office/drawing/2014/main" id="{27A13351-99AD-4B7E-A84C-D8B3126A3B38}"/>
                </a:ext>
              </a:extLst>
            </p:cNvPr>
            <p:cNvSpPr/>
            <p:nvPr/>
          </p:nvSpPr>
          <p:spPr>
            <a:xfrm>
              <a:off x="10520218" y="5384799"/>
              <a:ext cx="1801091" cy="1708727"/>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Cirkel: leeg 61">
              <a:extLst>
                <a:ext uri="{FF2B5EF4-FFF2-40B4-BE49-F238E27FC236}">
                  <a16:creationId xmlns:a16="http://schemas.microsoft.com/office/drawing/2014/main" id="{67774E94-E659-4804-9297-F5DAFB97ECE0}"/>
                </a:ext>
              </a:extLst>
            </p:cNvPr>
            <p:cNvSpPr/>
            <p:nvPr/>
          </p:nvSpPr>
          <p:spPr>
            <a:xfrm>
              <a:off x="10418619" y="5293086"/>
              <a:ext cx="2004291" cy="1902691"/>
            </a:xfrm>
            <a:prstGeom prst="donut">
              <a:avLst>
                <a:gd name="adj" fmla="val 6058"/>
              </a:avLst>
            </a:prstGeom>
            <a:solidFill>
              <a:srgbClr val="D4D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63" name="Afbeelding 62">
              <a:extLst>
                <a:ext uri="{FF2B5EF4-FFF2-40B4-BE49-F238E27FC236}">
                  <a16:creationId xmlns:a16="http://schemas.microsoft.com/office/drawing/2014/main" id="{ECB88C40-62AC-4D57-B47D-CDC4227058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29892" y="5614605"/>
              <a:ext cx="1381741" cy="913051"/>
            </a:xfrm>
            <a:prstGeom prst="rect">
              <a:avLst/>
            </a:prstGeom>
          </p:spPr>
        </p:pic>
      </p:grpSp>
    </p:spTree>
    <p:extLst>
      <p:ext uri="{BB962C8B-B14F-4D97-AF65-F5344CB8AC3E}">
        <p14:creationId xmlns:p14="http://schemas.microsoft.com/office/powerpoint/2010/main" val="5619582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0C8F47B-9E61-44FC-AD8A-3F2E3F6B9445}"/>
              </a:ext>
            </a:extLst>
          </p:cNvPr>
          <p:cNvSpPr>
            <a:spLocks noGrp="1"/>
          </p:cNvSpPr>
          <p:nvPr>
            <p:ph type="title"/>
          </p:nvPr>
        </p:nvSpPr>
        <p:spPr/>
        <p:txBody>
          <a:bodyPr/>
          <a:lstStyle/>
          <a:p>
            <a:r>
              <a:rPr lang="en-GB" b="1" dirty="0">
                <a:solidFill>
                  <a:schemeClr val="bg1"/>
                </a:solidFill>
                <a:latin typeface="Candara" panose="020E0502030303020204" pitchFamily="34" charset="0"/>
              </a:rPr>
              <a:t>Trois questions </a:t>
            </a:r>
            <a:r>
              <a:rPr lang="en-GB" b="1" dirty="0" err="1">
                <a:solidFill>
                  <a:schemeClr val="bg1"/>
                </a:solidFill>
                <a:latin typeface="Candara" panose="020E0502030303020204" pitchFamily="34" charset="0"/>
              </a:rPr>
              <a:t>clé</a:t>
            </a:r>
            <a:r>
              <a:rPr lang="en-GB" b="1" dirty="0">
                <a:solidFill>
                  <a:schemeClr val="bg1"/>
                </a:solidFill>
                <a:latin typeface="Candara" panose="020E0502030303020204" pitchFamily="34" charset="0"/>
              </a:rPr>
              <a:t>…</a:t>
            </a:r>
          </a:p>
        </p:txBody>
      </p:sp>
      <p:sp>
        <p:nvSpPr>
          <p:cNvPr id="9" name="Content Placeholder 8">
            <a:extLst>
              <a:ext uri="{FF2B5EF4-FFF2-40B4-BE49-F238E27FC236}">
                <a16:creationId xmlns:a16="http://schemas.microsoft.com/office/drawing/2014/main" id="{07E0925D-7ABC-4628-86D2-848DAC72DC3B}"/>
              </a:ext>
            </a:extLst>
          </p:cNvPr>
          <p:cNvSpPr>
            <a:spLocks noGrp="1"/>
          </p:cNvSpPr>
          <p:nvPr>
            <p:ph idx="1"/>
          </p:nvPr>
        </p:nvSpPr>
        <p:spPr/>
        <p:txBody>
          <a:bodyPr>
            <a:normAutofit lnSpcReduction="10000"/>
          </a:bodyPr>
          <a:lstStyle/>
          <a:p>
            <a:pPr lvl="0"/>
            <a:r>
              <a:rPr lang="fr-FR" sz="3200" dirty="0">
                <a:solidFill>
                  <a:schemeClr val="bg1"/>
                </a:solidFill>
                <a:latin typeface="+mj-lt"/>
              </a:rPr>
              <a:t>Comment les professionnels de la santé et de l'éducation sur le terrain ont-ils fait face au processus de réouverture des écoles ? </a:t>
            </a:r>
          </a:p>
          <a:p>
            <a:pPr lvl="0"/>
            <a:r>
              <a:rPr lang="fr-FR" sz="3200" dirty="0">
                <a:solidFill>
                  <a:schemeClr val="bg1"/>
                </a:solidFill>
                <a:latin typeface="+mj-lt"/>
              </a:rPr>
              <a:t>Comment les professionnels de la santé et de l'éducation sur le terrain ont-ils perçu les orientations qui avaient été publiées, dans le contexte des mesures plus larges d'éducation et de santé publique mises en œuvre au niveau national ?</a:t>
            </a:r>
          </a:p>
          <a:p>
            <a:pPr lvl="0"/>
            <a:r>
              <a:rPr lang="fr-FR" sz="3200" dirty="0">
                <a:solidFill>
                  <a:schemeClr val="bg1"/>
                </a:solidFill>
                <a:latin typeface="+mj-lt"/>
              </a:rPr>
              <a:t>Quels ont été les principaux facteurs favorables, obstacles et solutions </a:t>
            </a:r>
            <a:r>
              <a:rPr lang="fr-FR" sz="3200" dirty="0" err="1">
                <a:solidFill>
                  <a:schemeClr val="bg1"/>
                </a:solidFill>
                <a:latin typeface="+mj-lt"/>
              </a:rPr>
              <a:t>concretes</a:t>
            </a:r>
            <a:r>
              <a:rPr lang="fr-FR" sz="3200" dirty="0">
                <a:solidFill>
                  <a:schemeClr val="bg1"/>
                </a:solidFill>
                <a:latin typeface="+mj-lt"/>
              </a:rPr>
              <a:t> en matière de réouverture des écoles ? </a:t>
            </a:r>
            <a:endParaRPr lang="en-GB" sz="3200" dirty="0">
              <a:solidFill>
                <a:schemeClr val="bg1"/>
              </a:solidFill>
              <a:latin typeface="+mj-lt"/>
            </a:endParaRPr>
          </a:p>
        </p:txBody>
      </p:sp>
      <p:grpSp>
        <p:nvGrpSpPr>
          <p:cNvPr id="7" name="Groep 6">
            <a:extLst>
              <a:ext uri="{FF2B5EF4-FFF2-40B4-BE49-F238E27FC236}">
                <a16:creationId xmlns:a16="http://schemas.microsoft.com/office/drawing/2014/main" id="{C17CC340-BA5C-4EDB-A8EB-CA5430D49BA2}"/>
              </a:ext>
            </a:extLst>
          </p:cNvPr>
          <p:cNvGrpSpPr/>
          <p:nvPr/>
        </p:nvGrpSpPr>
        <p:grpSpPr>
          <a:xfrm>
            <a:off x="10434782" y="5541529"/>
            <a:ext cx="2004291" cy="1902691"/>
            <a:chOff x="10418619" y="5293086"/>
            <a:chExt cx="2004291" cy="1902691"/>
          </a:xfrm>
        </p:grpSpPr>
        <p:sp>
          <p:nvSpPr>
            <p:cNvPr id="3" name="Stroomdiagram: Verbindingslijn 2">
              <a:extLst>
                <a:ext uri="{FF2B5EF4-FFF2-40B4-BE49-F238E27FC236}">
                  <a16:creationId xmlns:a16="http://schemas.microsoft.com/office/drawing/2014/main" id="{83205FAD-2C00-4963-A505-F7BAFD2F6049}"/>
                </a:ext>
              </a:extLst>
            </p:cNvPr>
            <p:cNvSpPr/>
            <p:nvPr/>
          </p:nvSpPr>
          <p:spPr>
            <a:xfrm>
              <a:off x="10520218" y="5384799"/>
              <a:ext cx="1801091" cy="1708727"/>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irkel: leeg 1">
              <a:extLst>
                <a:ext uri="{FF2B5EF4-FFF2-40B4-BE49-F238E27FC236}">
                  <a16:creationId xmlns:a16="http://schemas.microsoft.com/office/drawing/2014/main" id="{02847882-812F-4BC6-8437-9F9E81F65D9B}"/>
                </a:ext>
              </a:extLst>
            </p:cNvPr>
            <p:cNvSpPr/>
            <p:nvPr/>
          </p:nvSpPr>
          <p:spPr>
            <a:xfrm>
              <a:off x="10418619" y="5293086"/>
              <a:ext cx="2004291" cy="1902691"/>
            </a:xfrm>
            <a:prstGeom prst="donut">
              <a:avLst>
                <a:gd name="adj" fmla="val 6058"/>
              </a:avLst>
            </a:prstGeom>
            <a:solidFill>
              <a:srgbClr val="D4D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6" name="Afbeelding 5">
              <a:extLst>
                <a:ext uri="{FF2B5EF4-FFF2-40B4-BE49-F238E27FC236}">
                  <a16:creationId xmlns:a16="http://schemas.microsoft.com/office/drawing/2014/main" id="{F40DD77B-DA06-4BEF-BB96-ECECD36133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9892" y="5614605"/>
              <a:ext cx="1381741" cy="913051"/>
            </a:xfrm>
            <a:prstGeom prst="rect">
              <a:avLst/>
            </a:prstGeom>
          </p:spPr>
        </p:pic>
      </p:grpSp>
    </p:spTree>
    <p:extLst>
      <p:ext uri="{BB962C8B-B14F-4D97-AF65-F5344CB8AC3E}">
        <p14:creationId xmlns:p14="http://schemas.microsoft.com/office/powerpoint/2010/main" val="1391153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0C8F47B-9E61-44FC-AD8A-3F2E3F6B9445}"/>
              </a:ext>
            </a:extLst>
          </p:cNvPr>
          <p:cNvSpPr>
            <a:spLocks noGrp="1"/>
          </p:cNvSpPr>
          <p:nvPr>
            <p:ph type="title"/>
          </p:nvPr>
        </p:nvSpPr>
        <p:spPr/>
        <p:txBody>
          <a:bodyPr/>
          <a:lstStyle/>
          <a:p>
            <a:r>
              <a:rPr lang="en-GB" b="1" dirty="0">
                <a:solidFill>
                  <a:schemeClr val="bg1"/>
                </a:solidFill>
                <a:latin typeface="Candara" panose="020E0502030303020204" pitchFamily="34" charset="0"/>
              </a:rPr>
              <a:t>Comment les </a:t>
            </a:r>
            <a:r>
              <a:rPr lang="en-GB" b="1" dirty="0" err="1">
                <a:solidFill>
                  <a:schemeClr val="bg1"/>
                </a:solidFill>
                <a:latin typeface="Candara" panose="020E0502030303020204" pitchFamily="34" charset="0"/>
              </a:rPr>
              <a:t>professionnels</a:t>
            </a:r>
            <a:r>
              <a:rPr lang="en-GB" b="1" dirty="0">
                <a:solidFill>
                  <a:schemeClr val="bg1"/>
                </a:solidFill>
                <a:latin typeface="Candara" panose="020E0502030303020204" pitchFamily="34" charset="0"/>
              </a:rPr>
              <a:t> </a:t>
            </a:r>
            <a:r>
              <a:rPr lang="en-GB" b="1" dirty="0" err="1">
                <a:solidFill>
                  <a:schemeClr val="bg1"/>
                </a:solidFill>
                <a:latin typeface="Candara" panose="020E0502030303020204" pitchFamily="34" charset="0"/>
              </a:rPr>
              <a:t>ont-ils</a:t>
            </a:r>
            <a:r>
              <a:rPr lang="en-GB" b="1" dirty="0">
                <a:solidFill>
                  <a:schemeClr val="bg1"/>
                </a:solidFill>
                <a:latin typeface="Candara" panose="020E0502030303020204" pitchFamily="34" charset="0"/>
              </a:rPr>
              <a:t> </a:t>
            </a:r>
            <a:r>
              <a:rPr lang="en-GB" b="1" dirty="0" err="1">
                <a:solidFill>
                  <a:schemeClr val="bg1"/>
                </a:solidFill>
                <a:latin typeface="Candara" panose="020E0502030303020204" pitchFamily="34" charset="0"/>
              </a:rPr>
              <a:t>géré</a:t>
            </a:r>
            <a:r>
              <a:rPr lang="en-GB" b="1" dirty="0">
                <a:solidFill>
                  <a:schemeClr val="bg1"/>
                </a:solidFill>
                <a:latin typeface="Candara" panose="020E0502030303020204" pitchFamily="34" charset="0"/>
              </a:rPr>
              <a:t> la situation?</a:t>
            </a:r>
          </a:p>
        </p:txBody>
      </p:sp>
      <p:grpSp>
        <p:nvGrpSpPr>
          <p:cNvPr id="7" name="Groep 6">
            <a:extLst>
              <a:ext uri="{FF2B5EF4-FFF2-40B4-BE49-F238E27FC236}">
                <a16:creationId xmlns:a16="http://schemas.microsoft.com/office/drawing/2014/main" id="{C17CC340-BA5C-4EDB-A8EB-CA5430D49BA2}"/>
              </a:ext>
            </a:extLst>
          </p:cNvPr>
          <p:cNvGrpSpPr/>
          <p:nvPr/>
        </p:nvGrpSpPr>
        <p:grpSpPr>
          <a:xfrm>
            <a:off x="10434782" y="5541529"/>
            <a:ext cx="2004291" cy="1902691"/>
            <a:chOff x="10418619" y="5293086"/>
            <a:chExt cx="2004291" cy="1902691"/>
          </a:xfrm>
        </p:grpSpPr>
        <p:sp>
          <p:nvSpPr>
            <p:cNvPr id="3" name="Stroomdiagram: Verbindingslijn 2">
              <a:extLst>
                <a:ext uri="{FF2B5EF4-FFF2-40B4-BE49-F238E27FC236}">
                  <a16:creationId xmlns:a16="http://schemas.microsoft.com/office/drawing/2014/main" id="{83205FAD-2C00-4963-A505-F7BAFD2F6049}"/>
                </a:ext>
              </a:extLst>
            </p:cNvPr>
            <p:cNvSpPr/>
            <p:nvPr/>
          </p:nvSpPr>
          <p:spPr>
            <a:xfrm>
              <a:off x="10520218" y="5384799"/>
              <a:ext cx="1801091" cy="1708727"/>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irkel: leeg 1">
              <a:extLst>
                <a:ext uri="{FF2B5EF4-FFF2-40B4-BE49-F238E27FC236}">
                  <a16:creationId xmlns:a16="http://schemas.microsoft.com/office/drawing/2014/main" id="{02847882-812F-4BC6-8437-9F9E81F65D9B}"/>
                </a:ext>
              </a:extLst>
            </p:cNvPr>
            <p:cNvSpPr/>
            <p:nvPr/>
          </p:nvSpPr>
          <p:spPr>
            <a:xfrm>
              <a:off x="10418619" y="5293086"/>
              <a:ext cx="2004291" cy="1902691"/>
            </a:xfrm>
            <a:prstGeom prst="donut">
              <a:avLst>
                <a:gd name="adj" fmla="val 6058"/>
              </a:avLst>
            </a:prstGeom>
            <a:solidFill>
              <a:srgbClr val="D4D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6" name="Afbeelding 5">
              <a:extLst>
                <a:ext uri="{FF2B5EF4-FFF2-40B4-BE49-F238E27FC236}">
                  <a16:creationId xmlns:a16="http://schemas.microsoft.com/office/drawing/2014/main" id="{F40DD77B-DA06-4BEF-BB96-ECECD36133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9892" y="5614605"/>
              <a:ext cx="1381741" cy="913051"/>
            </a:xfrm>
            <a:prstGeom prst="rect">
              <a:avLst/>
            </a:prstGeom>
          </p:spPr>
        </p:pic>
      </p:grpSp>
      <p:sp>
        <p:nvSpPr>
          <p:cNvPr id="10" name="Content Placeholder 8">
            <a:extLst>
              <a:ext uri="{FF2B5EF4-FFF2-40B4-BE49-F238E27FC236}">
                <a16:creationId xmlns:a16="http://schemas.microsoft.com/office/drawing/2014/main" id="{5A9CFCFD-AD20-4D8F-8757-7F20C0312626}"/>
              </a:ext>
            </a:extLst>
          </p:cNvPr>
          <p:cNvSpPr>
            <a:spLocks noGrp="1"/>
          </p:cNvSpPr>
          <p:nvPr>
            <p:ph idx="1"/>
          </p:nvPr>
        </p:nvSpPr>
        <p:spPr>
          <a:xfrm>
            <a:off x="838200" y="1825625"/>
            <a:ext cx="4234962" cy="4351338"/>
          </a:xfrm>
        </p:spPr>
        <p:txBody>
          <a:bodyPr>
            <a:normAutofit lnSpcReduction="10000"/>
          </a:bodyPr>
          <a:lstStyle/>
          <a:p>
            <a:r>
              <a:rPr lang="fr-FR" dirty="0">
                <a:solidFill>
                  <a:schemeClr val="bg1"/>
                </a:solidFill>
                <a:latin typeface="+mj-lt"/>
              </a:rPr>
              <a:t>Le personnel et les parents craignent l'infection</a:t>
            </a:r>
          </a:p>
          <a:p>
            <a:r>
              <a:rPr lang="fr-FR" dirty="0">
                <a:solidFill>
                  <a:schemeClr val="bg1"/>
                </a:solidFill>
                <a:latin typeface="+mj-lt"/>
              </a:rPr>
              <a:t>Dans le langage dominant de la guerre contre le virus, il n'y avait pas eu de débat national sur les risques et les avantages de la réouverture des écoles</a:t>
            </a:r>
          </a:p>
          <a:p>
            <a:r>
              <a:rPr lang="fr-FR" dirty="0">
                <a:solidFill>
                  <a:schemeClr val="bg1"/>
                </a:solidFill>
                <a:latin typeface="+mj-lt"/>
              </a:rPr>
              <a:t>Des problèmes de santé mentale ont été signalés</a:t>
            </a:r>
            <a:endParaRPr lang="en-GB" dirty="0">
              <a:solidFill>
                <a:schemeClr val="bg1"/>
              </a:solidFill>
              <a:latin typeface="+mj-lt"/>
            </a:endParaRPr>
          </a:p>
          <a:p>
            <a:endParaRPr lang="en-GB" dirty="0">
              <a:solidFill>
                <a:schemeClr val="bg1"/>
              </a:solidFill>
              <a:latin typeface="+mj-lt"/>
            </a:endParaRPr>
          </a:p>
        </p:txBody>
      </p:sp>
      <p:sp>
        <p:nvSpPr>
          <p:cNvPr id="11" name="Speech Bubble: Rectangle with Corners Rounded 10">
            <a:extLst>
              <a:ext uri="{FF2B5EF4-FFF2-40B4-BE49-F238E27FC236}">
                <a16:creationId xmlns:a16="http://schemas.microsoft.com/office/drawing/2014/main" id="{EC146016-6715-4FA4-8C07-D834CAF37F41}"/>
              </a:ext>
            </a:extLst>
          </p:cNvPr>
          <p:cNvSpPr/>
          <p:nvPr/>
        </p:nvSpPr>
        <p:spPr>
          <a:xfrm>
            <a:off x="5130312" y="1727767"/>
            <a:ext cx="5829300" cy="923191"/>
          </a:xfrm>
          <a:prstGeom prst="wedgeRoundRectCallout">
            <a:avLst>
              <a:gd name="adj1" fmla="val -44968"/>
              <a:gd name="adj2" fmla="val 46503"/>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Nous devons être très prudents avant de rouvrir des écoles. La sécurité des élèves est la plus importante. [Jordanie]</a:t>
            </a:r>
            <a:endParaRPr lang="en-GB" dirty="0"/>
          </a:p>
        </p:txBody>
      </p:sp>
      <p:sp>
        <p:nvSpPr>
          <p:cNvPr id="12" name="Speech Bubble: Rectangle with Corners Rounded 11">
            <a:extLst>
              <a:ext uri="{FF2B5EF4-FFF2-40B4-BE49-F238E27FC236}">
                <a16:creationId xmlns:a16="http://schemas.microsoft.com/office/drawing/2014/main" id="{6F91DDA5-C007-4A61-8F7B-B70B866BFF12}"/>
              </a:ext>
            </a:extLst>
          </p:cNvPr>
          <p:cNvSpPr/>
          <p:nvPr/>
        </p:nvSpPr>
        <p:spPr>
          <a:xfrm>
            <a:off x="5093677" y="2807993"/>
            <a:ext cx="6260123" cy="1142876"/>
          </a:xfrm>
          <a:prstGeom prst="wedgeRoundRectCallout">
            <a:avLst>
              <a:gd name="adj1" fmla="val -36001"/>
              <a:gd name="adj2" fmla="val 114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i="1" dirty="0"/>
              <a:t>Jusqu'à présent, le langage de la pandémie a été en termes de guerre contre le virus et la population en général vit toujours dans la peur car il n'y a ni vaccin ni traitement. [Angleterre]</a:t>
            </a:r>
            <a:endParaRPr lang="en-GB" dirty="0"/>
          </a:p>
        </p:txBody>
      </p:sp>
      <p:sp>
        <p:nvSpPr>
          <p:cNvPr id="13" name="Speech Bubble: Rectangle with Corners Rounded 12">
            <a:extLst>
              <a:ext uri="{FF2B5EF4-FFF2-40B4-BE49-F238E27FC236}">
                <a16:creationId xmlns:a16="http://schemas.microsoft.com/office/drawing/2014/main" id="{63A9CADA-25ED-41BA-9FD7-05E70650CAD4}"/>
              </a:ext>
            </a:extLst>
          </p:cNvPr>
          <p:cNvSpPr/>
          <p:nvPr/>
        </p:nvSpPr>
        <p:spPr>
          <a:xfrm>
            <a:off x="5093677" y="4041047"/>
            <a:ext cx="5951912" cy="1142876"/>
          </a:xfrm>
          <a:prstGeom prst="wedgeRoundRectCallout">
            <a:avLst>
              <a:gd name="adj1" fmla="val -24518"/>
              <a:gd name="adj2" fmla="val -11225"/>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t>Les membres du personnel qui sont vulnérables restent à la maison, ainsi que les étudiants. Certaines écoles doivent faire face à l'anxiété des parents, qui ont peur d'envoyer leurs enfants à l'école. [Pays-Bas]</a:t>
            </a:r>
            <a:endParaRPr lang="en-GB" dirty="0"/>
          </a:p>
        </p:txBody>
      </p:sp>
      <p:sp>
        <p:nvSpPr>
          <p:cNvPr id="14" name="Speech Bubble: Rectangle with Corners Rounded 13">
            <a:extLst>
              <a:ext uri="{FF2B5EF4-FFF2-40B4-BE49-F238E27FC236}">
                <a16:creationId xmlns:a16="http://schemas.microsoft.com/office/drawing/2014/main" id="{2C1EE525-CAA5-4B51-B397-524974C33CFC}"/>
              </a:ext>
            </a:extLst>
          </p:cNvPr>
          <p:cNvSpPr/>
          <p:nvPr/>
        </p:nvSpPr>
        <p:spPr>
          <a:xfrm>
            <a:off x="5093677" y="5407815"/>
            <a:ext cx="5239504" cy="1142876"/>
          </a:xfrm>
          <a:prstGeom prst="wedgeRoundRectCallout">
            <a:avLst>
              <a:gd name="adj1" fmla="val -42570"/>
              <a:gd name="adj2" fmla="val -20109"/>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t>Reconnaître le personnel à sa juste valeur, car il est épuisé et parfois découragé. [France]</a:t>
            </a:r>
            <a:endParaRPr lang="en-GB" dirty="0"/>
          </a:p>
        </p:txBody>
      </p:sp>
    </p:spTree>
    <p:extLst>
      <p:ext uri="{BB962C8B-B14F-4D97-AF65-F5344CB8AC3E}">
        <p14:creationId xmlns:p14="http://schemas.microsoft.com/office/powerpoint/2010/main" val="24795358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0C8F47B-9E61-44FC-AD8A-3F2E3F6B9445}"/>
              </a:ext>
            </a:extLst>
          </p:cNvPr>
          <p:cNvSpPr>
            <a:spLocks noGrp="1"/>
          </p:cNvSpPr>
          <p:nvPr>
            <p:ph type="title"/>
          </p:nvPr>
        </p:nvSpPr>
        <p:spPr/>
        <p:txBody>
          <a:bodyPr/>
          <a:lstStyle/>
          <a:p>
            <a:r>
              <a:rPr lang="en-GB" b="1" dirty="0">
                <a:solidFill>
                  <a:schemeClr val="bg1"/>
                </a:solidFill>
                <a:latin typeface="Candara" panose="020E0502030303020204" pitchFamily="34" charset="0"/>
              </a:rPr>
              <a:t>La question </a:t>
            </a:r>
            <a:r>
              <a:rPr lang="en-GB" b="1" dirty="0" err="1">
                <a:solidFill>
                  <a:schemeClr val="bg1"/>
                </a:solidFill>
                <a:latin typeface="Candara" panose="020E0502030303020204" pitchFamily="34" charset="0"/>
              </a:rPr>
              <a:t>centrale</a:t>
            </a:r>
            <a:r>
              <a:rPr lang="en-GB" b="1" dirty="0">
                <a:solidFill>
                  <a:schemeClr val="bg1"/>
                </a:solidFill>
                <a:latin typeface="Candara" panose="020E0502030303020204" pitchFamily="34" charset="0"/>
              </a:rPr>
              <a:t> des </a:t>
            </a:r>
            <a:r>
              <a:rPr lang="en-GB" b="1" dirty="0" err="1">
                <a:solidFill>
                  <a:schemeClr val="bg1"/>
                </a:solidFill>
                <a:latin typeface="Candara" panose="020E0502030303020204" pitchFamily="34" charset="0"/>
              </a:rPr>
              <a:t>inégalités</a:t>
            </a:r>
            <a:endParaRPr lang="en-GB" b="1" dirty="0">
              <a:solidFill>
                <a:schemeClr val="bg1"/>
              </a:solidFill>
              <a:latin typeface="Candara" panose="020E0502030303020204" pitchFamily="34" charset="0"/>
            </a:endParaRPr>
          </a:p>
        </p:txBody>
      </p:sp>
      <p:sp>
        <p:nvSpPr>
          <p:cNvPr id="2" name="Speech Bubble: Rectangle 1">
            <a:extLst>
              <a:ext uri="{FF2B5EF4-FFF2-40B4-BE49-F238E27FC236}">
                <a16:creationId xmlns:a16="http://schemas.microsoft.com/office/drawing/2014/main" id="{ED0C2557-9B5E-4D41-ABFD-270571F41680}"/>
              </a:ext>
            </a:extLst>
          </p:cNvPr>
          <p:cNvSpPr/>
          <p:nvPr/>
        </p:nvSpPr>
        <p:spPr>
          <a:xfrm>
            <a:off x="430974" y="1477107"/>
            <a:ext cx="8325015" cy="1499356"/>
          </a:xfrm>
          <a:prstGeom prst="wedgeRectCallout">
            <a:avLst>
              <a:gd name="adj1" fmla="val 34647"/>
              <a:gd name="adj2" fmla="val 38188"/>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000" i="1" dirty="0"/>
              <a:t>"Dans la plupart des pays d’Amérique latine, la crise économique qui suivra le verrouillage empêchera de nombreuses familles déjà stressées de renvoyer leurs enfants à l'école, elles entreront dans le marché informel. En particulier les adolescents en âge de fréquenter l'école secondaire". </a:t>
            </a:r>
          </a:p>
          <a:p>
            <a:pPr algn="ctr"/>
            <a:r>
              <a:rPr lang="fr-FR" sz="2000" i="1" dirty="0"/>
              <a:t>[Amérique latine et Caraïbes]</a:t>
            </a:r>
            <a:endParaRPr lang="en-GB" sz="2000" dirty="0"/>
          </a:p>
        </p:txBody>
      </p:sp>
      <p:sp>
        <p:nvSpPr>
          <p:cNvPr id="6" name="Speech Bubble: Rectangle 5">
            <a:extLst>
              <a:ext uri="{FF2B5EF4-FFF2-40B4-BE49-F238E27FC236}">
                <a16:creationId xmlns:a16="http://schemas.microsoft.com/office/drawing/2014/main" id="{5F02C5DD-379A-427A-A60B-E268E0C32738}"/>
              </a:ext>
            </a:extLst>
          </p:cNvPr>
          <p:cNvSpPr/>
          <p:nvPr/>
        </p:nvSpPr>
        <p:spPr>
          <a:xfrm>
            <a:off x="488126" y="5135740"/>
            <a:ext cx="8325016" cy="1454616"/>
          </a:xfrm>
          <a:prstGeom prst="wedgeRectCallout">
            <a:avLst>
              <a:gd name="adj1" fmla="val 9510"/>
              <a:gd name="adj2" fmla="val 4336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000" i="1" dirty="0"/>
              <a:t>"Seulement 50 % environ des ménages urbains disposent de l'internet, et un quart environ ont un ordinateur à la maison. S'il n'y a pas d'accès à un ordinateur, l'éducation en ligne se fait par le biais des téléphones portables en utilisant WhatsApp. Cela présente certaines limites". [Inde]</a:t>
            </a:r>
            <a:endParaRPr lang="en-GB" sz="2000" dirty="0"/>
          </a:p>
        </p:txBody>
      </p:sp>
      <p:grpSp>
        <p:nvGrpSpPr>
          <p:cNvPr id="7" name="Groep 6">
            <a:extLst>
              <a:ext uri="{FF2B5EF4-FFF2-40B4-BE49-F238E27FC236}">
                <a16:creationId xmlns:a16="http://schemas.microsoft.com/office/drawing/2014/main" id="{E68DA56F-577D-45A2-8842-BAC81F1D9FC1}"/>
              </a:ext>
            </a:extLst>
          </p:cNvPr>
          <p:cNvGrpSpPr/>
          <p:nvPr/>
        </p:nvGrpSpPr>
        <p:grpSpPr>
          <a:xfrm>
            <a:off x="10434782" y="5541529"/>
            <a:ext cx="2004291" cy="1902691"/>
            <a:chOff x="10418619" y="5293086"/>
            <a:chExt cx="2004291" cy="1902691"/>
          </a:xfrm>
        </p:grpSpPr>
        <p:sp>
          <p:nvSpPr>
            <p:cNvPr id="9" name="Stroomdiagram: Verbindingslijn 8">
              <a:extLst>
                <a:ext uri="{FF2B5EF4-FFF2-40B4-BE49-F238E27FC236}">
                  <a16:creationId xmlns:a16="http://schemas.microsoft.com/office/drawing/2014/main" id="{58E9B48D-1CC6-40DE-9B39-F40FCE9C8494}"/>
                </a:ext>
              </a:extLst>
            </p:cNvPr>
            <p:cNvSpPr/>
            <p:nvPr/>
          </p:nvSpPr>
          <p:spPr>
            <a:xfrm>
              <a:off x="10520218" y="5384799"/>
              <a:ext cx="1801091" cy="1708727"/>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irkel: leeg 9">
              <a:extLst>
                <a:ext uri="{FF2B5EF4-FFF2-40B4-BE49-F238E27FC236}">
                  <a16:creationId xmlns:a16="http://schemas.microsoft.com/office/drawing/2014/main" id="{D41FBE24-129A-4B79-BB4E-753A4C6751F1}"/>
                </a:ext>
              </a:extLst>
            </p:cNvPr>
            <p:cNvSpPr/>
            <p:nvPr/>
          </p:nvSpPr>
          <p:spPr>
            <a:xfrm>
              <a:off x="10418619" y="5293086"/>
              <a:ext cx="2004291" cy="1902691"/>
            </a:xfrm>
            <a:prstGeom prst="donut">
              <a:avLst>
                <a:gd name="adj" fmla="val 6058"/>
              </a:avLst>
            </a:prstGeom>
            <a:solidFill>
              <a:srgbClr val="D4D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11" name="Afbeelding 10">
              <a:extLst>
                <a:ext uri="{FF2B5EF4-FFF2-40B4-BE49-F238E27FC236}">
                  <a16:creationId xmlns:a16="http://schemas.microsoft.com/office/drawing/2014/main" id="{CA38DF31-AF5F-4689-9F7E-5617D2E21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9892" y="5614605"/>
              <a:ext cx="1381741" cy="913051"/>
            </a:xfrm>
            <a:prstGeom prst="rect">
              <a:avLst/>
            </a:prstGeom>
          </p:spPr>
        </p:pic>
      </p:grpSp>
      <p:sp>
        <p:nvSpPr>
          <p:cNvPr id="3" name="Speech Bubble: Rectangle 2">
            <a:extLst>
              <a:ext uri="{FF2B5EF4-FFF2-40B4-BE49-F238E27FC236}">
                <a16:creationId xmlns:a16="http://schemas.microsoft.com/office/drawing/2014/main" id="{47977134-3152-4544-B07C-75A90645C53B}"/>
              </a:ext>
            </a:extLst>
          </p:cNvPr>
          <p:cNvSpPr/>
          <p:nvPr/>
        </p:nvSpPr>
        <p:spPr>
          <a:xfrm>
            <a:off x="3231173" y="3177591"/>
            <a:ext cx="8664819" cy="1798067"/>
          </a:xfrm>
          <a:prstGeom prst="wedgeRectCallout">
            <a:avLst>
              <a:gd name="adj1" fmla="val -23280"/>
              <a:gd name="adj2" fmla="val 419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i="1" dirty="0"/>
              <a:t>"Le faible niveau économique et le manque de moyens pour l'éducation au cours de la dernière décennie ont entraîné de grandes différences sociales entre les familles, voire entre les écoles. La majorité des écoles n'ont pas les infrastructures nécessaires pour faire face à une telle crise. De plus, les enfants ayant des besoins spéciaux ou des handicaps éducatifs de tout type semblent encore plus laissés pour compte aujourd'hui". [Grèce]</a:t>
            </a:r>
            <a:endParaRPr lang="en-GB" sz="2000" dirty="0"/>
          </a:p>
        </p:txBody>
      </p:sp>
    </p:spTree>
    <p:extLst>
      <p:ext uri="{BB962C8B-B14F-4D97-AF65-F5344CB8AC3E}">
        <p14:creationId xmlns:p14="http://schemas.microsoft.com/office/powerpoint/2010/main" val="17693009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0C8F47B-9E61-44FC-AD8A-3F2E3F6B9445}"/>
              </a:ext>
            </a:extLst>
          </p:cNvPr>
          <p:cNvSpPr>
            <a:spLocks noGrp="1"/>
          </p:cNvSpPr>
          <p:nvPr>
            <p:ph type="title"/>
          </p:nvPr>
        </p:nvSpPr>
        <p:spPr/>
        <p:txBody>
          <a:bodyPr>
            <a:normAutofit fontScale="90000"/>
          </a:bodyPr>
          <a:lstStyle/>
          <a:p>
            <a:r>
              <a:rPr lang="fr-FR" b="1" dirty="0">
                <a:solidFill>
                  <a:schemeClr val="bg1"/>
                </a:solidFill>
                <a:latin typeface="Candara" panose="020E0502030303020204" pitchFamily="34" charset="0"/>
              </a:rPr>
              <a:t>Comment les professionnels ont-ils compris les protocoles qui avaient été publiées ?</a:t>
            </a:r>
            <a:endParaRPr lang="en-GB" b="1" dirty="0">
              <a:solidFill>
                <a:schemeClr val="bg1"/>
              </a:solidFill>
              <a:latin typeface="Candara" panose="020E0502030303020204" pitchFamily="34" charset="0"/>
            </a:endParaRPr>
          </a:p>
        </p:txBody>
      </p:sp>
      <p:grpSp>
        <p:nvGrpSpPr>
          <p:cNvPr id="7" name="Groep 6">
            <a:extLst>
              <a:ext uri="{FF2B5EF4-FFF2-40B4-BE49-F238E27FC236}">
                <a16:creationId xmlns:a16="http://schemas.microsoft.com/office/drawing/2014/main" id="{C17CC340-BA5C-4EDB-A8EB-CA5430D49BA2}"/>
              </a:ext>
            </a:extLst>
          </p:cNvPr>
          <p:cNvGrpSpPr/>
          <p:nvPr/>
        </p:nvGrpSpPr>
        <p:grpSpPr>
          <a:xfrm>
            <a:off x="10434782" y="5541529"/>
            <a:ext cx="2004291" cy="1902691"/>
            <a:chOff x="10418619" y="5293086"/>
            <a:chExt cx="2004291" cy="1902691"/>
          </a:xfrm>
        </p:grpSpPr>
        <p:sp>
          <p:nvSpPr>
            <p:cNvPr id="3" name="Stroomdiagram: Verbindingslijn 2">
              <a:extLst>
                <a:ext uri="{FF2B5EF4-FFF2-40B4-BE49-F238E27FC236}">
                  <a16:creationId xmlns:a16="http://schemas.microsoft.com/office/drawing/2014/main" id="{83205FAD-2C00-4963-A505-F7BAFD2F6049}"/>
                </a:ext>
              </a:extLst>
            </p:cNvPr>
            <p:cNvSpPr/>
            <p:nvPr/>
          </p:nvSpPr>
          <p:spPr>
            <a:xfrm>
              <a:off x="10520218" y="5384799"/>
              <a:ext cx="1801091" cy="1708727"/>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irkel: leeg 1">
              <a:extLst>
                <a:ext uri="{FF2B5EF4-FFF2-40B4-BE49-F238E27FC236}">
                  <a16:creationId xmlns:a16="http://schemas.microsoft.com/office/drawing/2014/main" id="{02847882-812F-4BC6-8437-9F9E81F65D9B}"/>
                </a:ext>
              </a:extLst>
            </p:cNvPr>
            <p:cNvSpPr/>
            <p:nvPr/>
          </p:nvSpPr>
          <p:spPr>
            <a:xfrm>
              <a:off x="10418619" y="5293086"/>
              <a:ext cx="2004291" cy="1902691"/>
            </a:xfrm>
            <a:prstGeom prst="donut">
              <a:avLst>
                <a:gd name="adj" fmla="val 6058"/>
              </a:avLst>
            </a:prstGeom>
            <a:solidFill>
              <a:srgbClr val="D4D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6" name="Afbeelding 5">
              <a:extLst>
                <a:ext uri="{FF2B5EF4-FFF2-40B4-BE49-F238E27FC236}">
                  <a16:creationId xmlns:a16="http://schemas.microsoft.com/office/drawing/2014/main" id="{F40DD77B-DA06-4BEF-BB96-ECECD36133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9892" y="5614605"/>
              <a:ext cx="1381741" cy="913051"/>
            </a:xfrm>
            <a:prstGeom prst="rect">
              <a:avLst/>
            </a:prstGeom>
          </p:spPr>
        </p:pic>
      </p:grpSp>
      <p:sp>
        <p:nvSpPr>
          <p:cNvPr id="10" name="Content Placeholder 8">
            <a:extLst>
              <a:ext uri="{FF2B5EF4-FFF2-40B4-BE49-F238E27FC236}">
                <a16:creationId xmlns:a16="http://schemas.microsoft.com/office/drawing/2014/main" id="{5A9CFCFD-AD20-4D8F-8757-7F20C0312626}"/>
              </a:ext>
            </a:extLst>
          </p:cNvPr>
          <p:cNvSpPr>
            <a:spLocks noGrp="1"/>
          </p:cNvSpPr>
          <p:nvPr>
            <p:ph idx="1"/>
          </p:nvPr>
        </p:nvSpPr>
        <p:spPr>
          <a:xfrm>
            <a:off x="601478" y="1816917"/>
            <a:ext cx="4234962" cy="4351338"/>
          </a:xfrm>
        </p:spPr>
        <p:txBody>
          <a:bodyPr>
            <a:normAutofit fontScale="92500" lnSpcReduction="10000"/>
          </a:bodyPr>
          <a:lstStyle/>
          <a:p>
            <a:r>
              <a:rPr lang="fr-FR" dirty="0">
                <a:solidFill>
                  <a:schemeClr val="bg1"/>
                </a:solidFill>
                <a:latin typeface="+mj-lt"/>
              </a:rPr>
              <a:t>Dans la majorité des cas, des protocoles rédigés par des conseillers du secteur de la santé sans travail conjoint avec les éducateurs </a:t>
            </a:r>
          </a:p>
          <a:p>
            <a:r>
              <a:rPr lang="fr-FR" dirty="0">
                <a:solidFill>
                  <a:schemeClr val="bg1"/>
                </a:solidFill>
                <a:latin typeface="+mj-lt"/>
              </a:rPr>
              <a:t>Processus de traduction en deux étapes et communication créative</a:t>
            </a:r>
          </a:p>
          <a:p>
            <a:r>
              <a:rPr lang="fr-FR" dirty="0">
                <a:solidFill>
                  <a:schemeClr val="bg1"/>
                </a:solidFill>
                <a:latin typeface="+mj-lt"/>
              </a:rPr>
              <a:t>Variation dans l'autonomie de mise en œuvre des orientations en fonction du contexte</a:t>
            </a:r>
            <a:endParaRPr lang="en-GB" dirty="0">
              <a:solidFill>
                <a:schemeClr val="bg1"/>
              </a:solidFill>
              <a:latin typeface="+mj-lt"/>
            </a:endParaRPr>
          </a:p>
        </p:txBody>
      </p:sp>
      <p:sp>
        <p:nvSpPr>
          <p:cNvPr id="11" name="Speech Bubble: Rectangle with Corners Rounded 10">
            <a:extLst>
              <a:ext uri="{FF2B5EF4-FFF2-40B4-BE49-F238E27FC236}">
                <a16:creationId xmlns:a16="http://schemas.microsoft.com/office/drawing/2014/main" id="{EC146016-6715-4FA4-8C07-D834CAF37F41}"/>
              </a:ext>
            </a:extLst>
          </p:cNvPr>
          <p:cNvSpPr/>
          <p:nvPr/>
        </p:nvSpPr>
        <p:spPr>
          <a:xfrm>
            <a:off x="4956663" y="5569930"/>
            <a:ext cx="5334896" cy="950979"/>
          </a:xfrm>
          <a:prstGeom prst="wedgeRoundRectCallout">
            <a:avLst>
              <a:gd name="adj1" fmla="val -48305"/>
              <a:gd name="adj2" fmla="val -26515"/>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i="1" dirty="0"/>
              <a:t>Il n'y a absolument aucune liberté de s'écarter du protocole. [Namibie]</a:t>
            </a:r>
            <a:endParaRPr lang="en-GB" sz="2000" dirty="0"/>
          </a:p>
        </p:txBody>
      </p:sp>
      <p:sp>
        <p:nvSpPr>
          <p:cNvPr id="12" name="Speech Bubble: Rectangle with Corners Rounded 11">
            <a:extLst>
              <a:ext uri="{FF2B5EF4-FFF2-40B4-BE49-F238E27FC236}">
                <a16:creationId xmlns:a16="http://schemas.microsoft.com/office/drawing/2014/main" id="{6F91DDA5-C007-4A61-8F7B-B70B866BFF12}"/>
              </a:ext>
            </a:extLst>
          </p:cNvPr>
          <p:cNvSpPr/>
          <p:nvPr/>
        </p:nvSpPr>
        <p:spPr>
          <a:xfrm>
            <a:off x="4956663" y="3044930"/>
            <a:ext cx="6985488" cy="1162340"/>
          </a:xfrm>
          <a:prstGeom prst="wedgeRoundRectCallout">
            <a:avLst>
              <a:gd name="adj1" fmla="val -48314"/>
              <a:gd name="adj2" fmla="val 135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i="1" dirty="0"/>
              <a:t>Il sera important de maintenir la flexibilité et de modifier les approches en fonction des besoins, et de garantir l'apprentissage et le partage des bonnes pratiques. [Moldavie]</a:t>
            </a:r>
            <a:endParaRPr lang="en-GB" sz="2000" dirty="0"/>
          </a:p>
        </p:txBody>
      </p:sp>
      <p:sp>
        <p:nvSpPr>
          <p:cNvPr id="13" name="Speech Bubble: Rectangle with Corners Rounded 12">
            <a:extLst>
              <a:ext uri="{FF2B5EF4-FFF2-40B4-BE49-F238E27FC236}">
                <a16:creationId xmlns:a16="http://schemas.microsoft.com/office/drawing/2014/main" id="{63A9CADA-25ED-41BA-9FD7-05E70650CAD4}"/>
              </a:ext>
            </a:extLst>
          </p:cNvPr>
          <p:cNvSpPr/>
          <p:nvPr/>
        </p:nvSpPr>
        <p:spPr>
          <a:xfrm>
            <a:off x="4941277" y="1608992"/>
            <a:ext cx="7016261" cy="1325563"/>
          </a:xfrm>
          <a:prstGeom prst="wedgeRoundRectCallout">
            <a:avLst>
              <a:gd name="adj1" fmla="val -47779"/>
              <a:gd name="adj2" fmla="val 21050"/>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i="1" dirty="0"/>
              <a:t>Le gouvernement central a établi les directives, qui ont ensuite été modifiées/adaptées et mises en œuvre par le Premier ministre de l'État de Victoria... Chaque école communique avec les parents des élèves. [Australie]</a:t>
            </a:r>
            <a:endParaRPr lang="en-GB" sz="2000" dirty="0"/>
          </a:p>
        </p:txBody>
      </p:sp>
      <p:sp>
        <p:nvSpPr>
          <p:cNvPr id="14" name="Speech Bubble: Rectangle with Corners Rounded 13">
            <a:extLst>
              <a:ext uri="{FF2B5EF4-FFF2-40B4-BE49-F238E27FC236}">
                <a16:creationId xmlns:a16="http://schemas.microsoft.com/office/drawing/2014/main" id="{46522F5B-16AE-411B-AD41-F839BEA9ECA7}"/>
              </a:ext>
            </a:extLst>
          </p:cNvPr>
          <p:cNvSpPr/>
          <p:nvPr/>
        </p:nvSpPr>
        <p:spPr>
          <a:xfrm>
            <a:off x="4941277" y="4302370"/>
            <a:ext cx="7000874" cy="1162340"/>
          </a:xfrm>
          <a:prstGeom prst="wedgeRoundRectCallout">
            <a:avLst>
              <a:gd name="adj1" fmla="val -48305"/>
              <a:gd name="adj2" fmla="val -26515"/>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i="1" dirty="0"/>
              <a:t>La communication, les réunions, la formation sont effectuées en ligne et par le biais de la station de radio des bureaux régionaux et divisionnaires du ministère de l'éducation. [Les Philippines]</a:t>
            </a:r>
            <a:endParaRPr lang="en-GB" sz="2000" dirty="0"/>
          </a:p>
        </p:txBody>
      </p:sp>
    </p:spTree>
    <p:extLst>
      <p:ext uri="{BB962C8B-B14F-4D97-AF65-F5344CB8AC3E}">
        <p14:creationId xmlns:p14="http://schemas.microsoft.com/office/powerpoint/2010/main" val="20875162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4550</TotalTime>
  <Words>1742</Words>
  <Application>Microsoft Macintosh PowerPoint</Application>
  <PresentationFormat>Grand écran</PresentationFormat>
  <Paragraphs>97</Paragraphs>
  <Slides>17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Arial</vt:lpstr>
      <vt:lpstr>Calibri</vt:lpstr>
      <vt:lpstr>Calibri Light</vt:lpstr>
      <vt:lpstr>Candara</vt:lpstr>
      <vt:lpstr>Office Theme</vt:lpstr>
      <vt:lpstr>Enfants, école et Covid-19   les données d’une étude conduite auprès de professionnels de 42 pays sur le processus de réouverture des écoles</vt:lpstr>
      <vt:lpstr>Contribuez au webinaire</vt:lpstr>
      <vt:lpstr>Contribuez au webinaire</vt:lpstr>
      <vt:lpstr>Background de l’étude</vt:lpstr>
      <vt:lpstr>Les réponses</vt:lpstr>
      <vt:lpstr>Trois questions clé…</vt:lpstr>
      <vt:lpstr>Comment les professionnels ont-ils géré la situation?</vt:lpstr>
      <vt:lpstr>La question centrale des inégalités</vt:lpstr>
      <vt:lpstr>Comment les professionnels ont-ils compris les protocoles qui avaient été publiées ?</vt:lpstr>
      <vt:lpstr>Le contenu des protocoles sanitaires</vt:lpstr>
      <vt:lpstr>Quels ont été les facteurs favorables, les obstacles et les solutions pour la réouverture des écoles ?</vt:lpstr>
      <vt:lpstr>Des pistes pour le futur</vt:lpstr>
      <vt:lpstr>Des points clé</vt:lpstr>
      <vt:lpstr>Le cas des enfants porteurs de maladies chroniques</vt:lpstr>
      <vt:lpstr>Le rôle des professionnels de santé à l’école</vt:lpstr>
      <vt:lpstr>Contribuez au webinaire</vt:lpstr>
      <vt:lpstr>Enfants, école et Covid-19   les données d’une étude conduite auprès de professionnels de 42 pays sur le processus de réouverture des écoles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have we learned from the field about the successes and challenges of re-opening schools?</dc:title>
  <dc:creator>Nicola Gray</dc:creator>
  <cp:lastModifiedBy>Didier JOURDAN</cp:lastModifiedBy>
  <cp:revision>81</cp:revision>
  <dcterms:created xsi:type="dcterms:W3CDTF">2020-07-05T13:54:55Z</dcterms:created>
  <dcterms:modified xsi:type="dcterms:W3CDTF">2020-11-02T06:55:20Z</dcterms:modified>
</cp:coreProperties>
</file>